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2" roundtripDataSignature="AMtx7mgNkqoBIZ/sefy5vVRXcdbIkIo80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89fcbe1fc1_0_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89fcbe1fc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8aca8d8a00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aca8d8a0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89fcbe1fc1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9fcbe1fc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9fcbe1fc1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89fcbe1fc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a14bac762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a14bac762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Antonia</a:t>
            </a:r>
            <a:endParaRPr/>
          </a:p>
        </p:txBody>
      </p:sp>
      <p:sp>
        <p:nvSpPr>
          <p:cNvPr id="222" name="Google Shape;22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89fcbe1fc1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89fcbe1fc1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most bites by zip code -it is for 2013-2017 period </a:t>
            </a:r>
            <a:endParaRPr/>
          </a:p>
          <a:p>
            <a:pPr indent="0" lvl="0" marL="0" rtl="0" algn="l">
              <a:spcBef>
                <a:spcPts val="0"/>
              </a:spcBef>
              <a:spcAft>
                <a:spcPts val="0"/>
              </a:spcAft>
              <a:buNone/>
            </a:pPr>
            <a:r>
              <a:rPr lang="en-US"/>
              <a:t>based on the analysis 2014 is the year with most bites overall</a:t>
            </a:r>
            <a:endParaRPr/>
          </a:p>
          <a:p>
            <a:pPr indent="0" lvl="0" marL="0" rtl="0" algn="l">
              <a:spcBef>
                <a:spcPts val="0"/>
              </a:spcBef>
              <a:spcAft>
                <a:spcPts val="0"/>
              </a:spcAft>
              <a:buNone/>
            </a:pPr>
            <a:r>
              <a:rPr lang="en-US"/>
              <a:t>Antonia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Antonia</a:t>
            </a:r>
            <a:endParaRPr/>
          </a:p>
        </p:txBody>
      </p:sp>
      <p:sp>
        <p:nvSpPr>
          <p:cNvPr id="243" name="Google Shape;24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89fcbe1fc1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89fcbe1fc1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Antonia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
        <p:nvSpPr>
          <p:cNvPr id="266" name="Google Shape;26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Maria</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89fcbe1fc1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9fcbe1fc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a14bac762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a14bac762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8aca8d8a00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8aca8d8a0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a14bac762_1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a14bac762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aca8d8a00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aca8d8a00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8a14bac762_1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a14bac762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Dany</a:t>
            </a:r>
            <a:endParaRPr/>
          </a:p>
        </p:txBody>
      </p:sp>
      <p:sp>
        <p:nvSpPr>
          <p:cNvPr id="316" name="Google Shape;3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Maria </a:t>
            </a:r>
            <a:endParaRPr/>
          </a:p>
        </p:txBody>
      </p:sp>
      <p:sp>
        <p:nvSpPr>
          <p:cNvPr id="102" name="Google Shape;10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Maria</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Maria</a:t>
            </a:r>
            <a:endParaRPr/>
          </a:p>
        </p:txBody>
      </p:sp>
      <p:sp>
        <p:nvSpPr>
          <p:cNvPr id="129" name="Google Shape;12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
        <p:nvSpPr>
          <p:cNvPr id="139" name="Google Shape;139;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
        <p:nvSpPr>
          <p:cNvPr id="151" name="Google Shape;15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89fcbe1fc1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89fcbe1fc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Aaron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were able to fix these mostly by slicing especially for the years 400,000 of data especially charges </a:t>
            </a:r>
            <a:endParaRPr/>
          </a:p>
          <a:p>
            <a:pPr indent="0" lvl="0" marL="0" rtl="0" algn="l">
              <a:spcBef>
                <a:spcPts val="0"/>
              </a:spcBef>
              <a:spcAft>
                <a:spcPts val="0"/>
              </a:spcAft>
              <a:buNone/>
            </a:pPr>
            <a:r>
              <a:rPr lang="en-US"/>
              <a:t>cost to gather large amounts of data</a:t>
            </a:r>
            <a:endParaRPr/>
          </a:p>
        </p:txBody>
      </p:sp>
      <p:sp>
        <p:nvSpPr>
          <p:cNvPr id="174" name="Google Shape;17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1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3" name="Shape 23"/>
        <p:cNvGrpSpPr/>
        <p:nvPr/>
      </p:nvGrpSpPr>
      <p:grpSpPr>
        <a:xfrm>
          <a:off x="0" y="0"/>
          <a:ext cx="0" cy="0"/>
          <a:chOff x="0" y="0"/>
          <a:chExt cx="0" cy="0"/>
        </a:xfrm>
      </p:grpSpPr>
      <p:sp>
        <p:nvSpPr>
          <p:cNvPr id="24" name="Google Shape;24;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4" name="Shape 34"/>
        <p:cNvGrpSpPr/>
        <p:nvPr/>
      </p:nvGrpSpPr>
      <p:grpSpPr>
        <a:xfrm>
          <a:off x="0" y="0"/>
          <a:ext cx="0" cy="0"/>
          <a:chOff x="0" y="0"/>
          <a:chExt cx="0" cy="0"/>
        </a:xfrm>
      </p:grpSpPr>
      <p:sp>
        <p:nvSpPr>
          <p:cNvPr id="35" name="Google Shape;3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 name="Shape 41"/>
        <p:cNvGrpSpPr/>
        <p:nvPr/>
      </p:nvGrpSpPr>
      <p:grpSpPr>
        <a:xfrm>
          <a:off x="0" y="0"/>
          <a:ext cx="0" cy="0"/>
          <a:chOff x="0" y="0"/>
          <a:chExt cx="0" cy="0"/>
        </a:xfrm>
      </p:grpSpPr>
      <p:sp>
        <p:nvSpPr>
          <p:cNvPr id="42" name="Google Shape;42;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16.png"/><Relationship Id="rId6" Type="http://schemas.openxmlformats.org/officeDocument/2006/relationships/image" Target="../media/image10.png"/><Relationship Id="rId7"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image" Target="../media/image25.png"/><Relationship Id="rId5"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jp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3" name="Shape 83"/>
        <p:cNvGrpSpPr/>
        <p:nvPr/>
      </p:nvGrpSpPr>
      <p:grpSpPr>
        <a:xfrm>
          <a:off x="0" y="0"/>
          <a:ext cx="0" cy="0"/>
          <a:chOff x="0" y="0"/>
          <a:chExt cx="0" cy="0"/>
        </a:xfrm>
      </p:grpSpPr>
      <p:sp>
        <p:nvSpPr>
          <p:cNvPr id="84" name="Google Shape;84;p1"/>
          <p:cNvSpPr/>
          <p:nvPr/>
        </p:nvSpPr>
        <p:spPr>
          <a:xfrm>
            <a:off x="0" y="0"/>
            <a:ext cx="2013557" cy="6858000"/>
          </a:xfrm>
          <a:prstGeom prst="rect">
            <a:avLst/>
          </a:pr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5" name="Google Shape;85;p1"/>
          <p:cNvSpPr/>
          <p:nvPr/>
        </p:nvSpPr>
        <p:spPr>
          <a:xfrm flipH="1">
            <a:off x="2013557" y="0"/>
            <a:ext cx="10178443" cy="6858000"/>
          </a:xfrm>
          <a:prstGeom prst="rect">
            <a:avLst/>
          </a:prstGeom>
          <a:solidFill>
            <a:srgbClr val="3F3F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6" name="Google Shape;86;p1"/>
          <p:cNvSpPr/>
          <p:nvPr>
            <p:ph type="ctrTitle"/>
          </p:nvPr>
        </p:nvSpPr>
        <p:spPr>
          <a:xfrm>
            <a:off x="623787" y="1635358"/>
            <a:ext cx="2752344" cy="2706624"/>
          </a:xfrm>
          <a:prstGeom prst="ellipse">
            <a:avLst/>
          </a:prstGeom>
          <a:solidFill>
            <a:schemeClr val="lt1"/>
          </a:solidFill>
          <a:ln cap="flat" cmpd="thinThick" w="174625">
            <a:solidFill>
              <a:schemeClr val="lt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2600"/>
              <a:buFont typeface="Calibri"/>
              <a:buNone/>
            </a:pPr>
            <a:r>
              <a:rPr lang="en-US" sz="2600">
                <a:solidFill>
                  <a:schemeClr val="dk1"/>
                </a:solidFill>
                <a:latin typeface="Calibri"/>
                <a:ea typeface="Calibri"/>
                <a:cs typeface="Calibri"/>
                <a:sym typeface="Calibri"/>
              </a:rPr>
              <a:t>Animal Bites</a:t>
            </a:r>
            <a:br>
              <a:rPr lang="en-US" sz="2600">
                <a:solidFill>
                  <a:schemeClr val="dk1"/>
                </a:solidFill>
                <a:latin typeface="Calibri"/>
                <a:ea typeface="Calibri"/>
                <a:cs typeface="Calibri"/>
                <a:sym typeface="Calibri"/>
              </a:rPr>
            </a:br>
            <a:r>
              <a:rPr lang="en-US" sz="2600">
                <a:solidFill>
                  <a:schemeClr val="dk1"/>
                </a:solidFill>
                <a:latin typeface="Calibri"/>
                <a:ea typeface="Calibri"/>
                <a:cs typeface="Calibri"/>
                <a:sym typeface="Calibri"/>
              </a:rPr>
              <a:t>Project 1</a:t>
            </a:r>
            <a:endParaRPr/>
          </a:p>
        </p:txBody>
      </p:sp>
      <p:sp>
        <p:nvSpPr>
          <p:cNvPr id="87" name="Google Shape;87;p1"/>
          <p:cNvSpPr txBox="1"/>
          <p:nvPr>
            <p:ph idx="1" type="subTitle"/>
          </p:nvPr>
        </p:nvSpPr>
        <p:spPr>
          <a:xfrm>
            <a:off x="4256690" y="1088137"/>
            <a:ext cx="6180082" cy="380106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2000"/>
              <a:buFont typeface="Arial"/>
              <a:buChar char="•"/>
            </a:pPr>
            <a:r>
              <a:rPr b="1" lang="en-US" sz="2000" u="sng">
                <a:solidFill>
                  <a:schemeClr val="lt1"/>
                </a:solidFill>
              </a:rPr>
              <a:t>Collaborators</a:t>
            </a:r>
            <a:r>
              <a:rPr lang="en-US" sz="2000">
                <a:solidFill>
                  <a:schemeClr val="lt1"/>
                </a:solidFill>
              </a:rPr>
              <a:t>:</a:t>
            </a:r>
            <a:endParaRPr/>
          </a:p>
          <a:p>
            <a:pPr indent="-228600" lvl="1" marL="457200" rtl="0" algn="l">
              <a:lnSpc>
                <a:spcPct val="90000"/>
              </a:lnSpc>
              <a:spcBef>
                <a:spcPts val="500"/>
              </a:spcBef>
              <a:spcAft>
                <a:spcPts val="0"/>
              </a:spcAft>
              <a:buClr>
                <a:schemeClr val="lt1"/>
              </a:buClr>
              <a:buSzPts val="2000"/>
              <a:buFont typeface="Arial"/>
              <a:buChar char="•"/>
            </a:pPr>
            <a:r>
              <a:rPr lang="en-US">
                <a:solidFill>
                  <a:schemeClr val="lt1"/>
                </a:solidFill>
              </a:rPr>
              <a:t>Antonia Anderson</a:t>
            </a:r>
            <a:endParaRPr/>
          </a:p>
          <a:p>
            <a:pPr indent="-228600" lvl="1" marL="457200" rtl="0" algn="l">
              <a:lnSpc>
                <a:spcPct val="90000"/>
              </a:lnSpc>
              <a:spcBef>
                <a:spcPts val="500"/>
              </a:spcBef>
              <a:spcAft>
                <a:spcPts val="0"/>
              </a:spcAft>
              <a:buClr>
                <a:schemeClr val="lt1"/>
              </a:buClr>
              <a:buSzPts val="2000"/>
              <a:buFont typeface="Arial"/>
              <a:buChar char="•"/>
            </a:pPr>
            <a:r>
              <a:rPr lang="en-US">
                <a:solidFill>
                  <a:schemeClr val="lt1"/>
                </a:solidFill>
              </a:rPr>
              <a:t>Dany Koudede </a:t>
            </a:r>
            <a:endParaRPr/>
          </a:p>
          <a:p>
            <a:pPr indent="-228600" lvl="1" marL="457200" rtl="0" algn="l">
              <a:lnSpc>
                <a:spcPct val="90000"/>
              </a:lnSpc>
              <a:spcBef>
                <a:spcPts val="500"/>
              </a:spcBef>
              <a:spcAft>
                <a:spcPts val="0"/>
              </a:spcAft>
              <a:buClr>
                <a:schemeClr val="lt1"/>
              </a:buClr>
              <a:buSzPts val="2000"/>
              <a:buFont typeface="Arial"/>
              <a:buChar char="•"/>
            </a:pPr>
            <a:r>
              <a:rPr lang="en-US">
                <a:solidFill>
                  <a:schemeClr val="lt1"/>
                </a:solidFill>
              </a:rPr>
              <a:t>Maria Martinez</a:t>
            </a:r>
            <a:endParaRPr/>
          </a:p>
          <a:p>
            <a:pPr indent="-228600" lvl="1" marL="457200" rtl="0" algn="l">
              <a:lnSpc>
                <a:spcPct val="90000"/>
              </a:lnSpc>
              <a:spcBef>
                <a:spcPts val="500"/>
              </a:spcBef>
              <a:spcAft>
                <a:spcPts val="0"/>
              </a:spcAft>
              <a:buClr>
                <a:schemeClr val="lt1"/>
              </a:buClr>
              <a:buSzPts val="2000"/>
              <a:buFont typeface="Arial"/>
              <a:buChar char="•"/>
            </a:pPr>
            <a:r>
              <a:rPr lang="en-US">
                <a:solidFill>
                  <a:schemeClr val="lt1"/>
                </a:solidFill>
              </a:rPr>
              <a:t>Aaron Soto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g89fcbe1fc1_0_39"/>
          <p:cNvSpPr txBox="1"/>
          <p:nvPr>
            <p:ph idx="1" type="body"/>
          </p:nvPr>
        </p:nvSpPr>
        <p:spPr>
          <a:xfrm>
            <a:off x="468125" y="1343000"/>
            <a:ext cx="11255700" cy="521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br>
              <a:rPr lang="en-US"/>
            </a:b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189" name="Google Shape;189;g89fcbe1fc1_0_3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pic>
        <p:nvPicPr>
          <p:cNvPr id="190" name="Google Shape;190;g89fcbe1fc1_0_39"/>
          <p:cNvPicPr preferRelativeResize="0"/>
          <p:nvPr/>
        </p:nvPicPr>
        <p:blipFill>
          <a:blip r:embed="rId3">
            <a:alphaModFix/>
          </a:blip>
          <a:stretch>
            <a:fillRect/>
          </a:stretch>
        </p:blipFill>
        <p:spPr>
          <a:xfrm>
            <a:off x="5232024" y="2312200"/>
            <a:ext cx="6121775" cy="4039425"/>
          </a:xfrm>
          <a:prstGeom prst="rect">
            <a:avLst/>
          </a:prstGeom>
          <a:noFill/>
          <a:ln>
            <a:noFill/>
          </a:ln>
        </p:spPr>
      </p:pic>
      <p:pic>
        <p:nvPicPr>
          <p:cNvPr id="191" name="Google Shape;191;g89fcbe1fc1_0_39"/>
          <p:cNvPicPr preferRelativeResize="0"/>
          <p:nvPr/>
        </p:nvPicPr>
        <p:blipFill>
          <a:blip r:embed="rId4">
            <a:alphaModFix/>
          </a:blip>
          <a:stretch>
            <a:fillRect/>
          </a:stretch>
        </p:blipFill>
        <p:spPr>
          <a:xfrm>
            <a:off x="1169125" y="2312200"/>
            <a:ext cx="2565600" cy="3543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g8aca8d8a00_1_18"/>
          <p:cNvSpPr txBox="1"/>
          <p:nvPr>
            <p:ph idx="1" type="body"/>
          </p:nvPr>
        </p:nvSpPr>
        <p:spPr>
          <a:xfrm>
            <a:off x="468125" y="1343000"/>
            <a:ext cx="11255700" cy="521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Animal bites heat map for 2014 </a:t>
            </a:r>
            <a:br>
              <a:rPr lang="en-US"/>
            </a:b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197" name="Google Shape;197;g8aca8d8a00_1_18"/>
          <p:cNvPicPr preferRelativeResize="0"/>
          <p:nvPr/>
        </p:nvPicPr>
        <p:blipFill>
          <a:blip r:embed="rId3">
            <a:alphaModFix/>
          </a:blip>
          <a:stretch>
            <a:fillRect/>
          </a:stretch>
        </p:blipFill>
        <p:spPr>
          <a:xfrm>
            <a:off x="468125" y="2156675"/>
            <a:ext cx="11255600" cy="4403875"/>
          </a:xfrm>
          <a:prstGeom prst="rect">
            <a:avLst/>
          </a:prstGeom>
          <a:noFill/>
          <a:ln>
            <a:noFill/>
          </a:ln>
        </p:spPr>
      </p:pic>
      <p:sp>
        <p:nvSpPr>
          <p:cNvPr id="198" name="Google Shape;198;g8aca8d8a00_1_1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id="203" name="Google Shape;203;g89fcbe1fc1_0_49"/>
          <p:cNvPicPr preferRelativeResize="0"/>
          <p:nvPr/>
        </p:nvPicPr>
        <p:blipFill>
          <a:blip r:embed="rId3">
            <a:alphaModFix/>
          </a:blip>
          <a:stretch>
            <a:fillRect/>
          </a:stretch>
        </p:blipFill>
        <p:spPr>
          <a:xfrm>
            <a:off x="404875" y="2216473"/>
            <a:ext cx="11382249" cy="4428353"/>
          </a:xfrm>
          <a:prstGeom prst="rect">
            <a:avLst/>
          </a:prstGeom>
          <a:noFill/>
          <a:ln>
            <a:noFill/>
          </a:ln>
        </p:spPr>
      </p:pic>
      <p:sp>
        <p:nvSpPr>
          <p:cNvPr id="204" name="Google Shape;204;g89fcbe1fc1_0_4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sp>
        <p:nvSpPr>
          <p:cNvPr id="205" name="Google Shape;205;g89fcbe1fc1_0_49"/>
          <p:cNvSpPr txBox="1"/>
          <p:nvPr>
            <p:ph idx="1" type="body"/>
          </p:nvPr>
        </p:nvSpPr>
        <p:spPr>
          <a:xfrm>
            <a:off x="468125" y="1343000"/>
            <a:ext cx="11255700" cy="521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Animal bites heat map for 2014 - Top 5 zip codes </a:t>
            </a:r>
            <a:br>
              <a:rPr lang="en-US"/>
            </a:b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g89fcbe1fc1_0_56"/>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sp>
        <p:nvSpPr>
          <p:cNvPr id="211" name="Google Shape;211;g89fcbe1fc1_0_56"/>
          <p:cNvSpPr txBox="1"/>
          <p:nvPr>
            <p:ph idx="1" type="body"/>
          </p:nvPr>
        </p:nvSpPr>
        <p:spPr>
          <a:xfrm>
            <a:off x="468125" y="1343000"/>
            <a:ext cx="11255700" cy="521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Crime data</a:t>
            </a:r>
            <a:r>
              <a:rPr lang="en-US"/>
              <a:t> heat map for 2014</a:t>
            </a:r>
            <a:br>
              <a:rPr lang="en-US"/>
            </a:b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12" name="Google Shape;212;g89fcbe1fc1_0_56"/>
          <p:cNvPicPr preferRelativeResize="0"/>
          <p:nvPr/>
        </p:nvPicPr>
        <p:blipFill>
          <a:blip r:embed="rId3">
            <a:alphaModFix/>
          </a:blip>
          <a:stretch>
            <a:fillRect/>
          </a:stretch>
        </p:blipFill>
        <p:spPr>
          <a:xfrm>
            <a:off x="468125" y="2189200"/>
            <a:ext cx="11255700" cy="440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g8a14bac762_1_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sp>
        <p:nvSpPr>
          <p:cNvPr id="218" name="Google Shape;218;g8a14bac762_1_3"/>
          <p:cNvSpPr txBox="1"/>
          <p:nvPr>
            <p:ph idx="1" type="body"/>
          </p:nvPr>
        </p:nvSpPr>
        <p:spPr>
          <a:xfrm>
            <a:off x="468125" y="1343000"/>
            <a:ext cx="11255700" cy="52176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Crime data heat map for 2014 - top 5 zip codes - same zip codes as bites</a:t>
            </a:r>
            <a:br>
              <a:rPr lang="en-US"/>
            </a:b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pic>
        <p:nvPicPr>
          <p:cNvPr id="219" name="Google Shape;219;g8a14bac762_1_3"/>
          <p:cNvPicPr preferRelativeResize="0"/>
          <p:nvPr/>
        </p:nvPicPr>
        <p:blipFill>
          <a:blip r:embed="rId3">
            <a:alphaModFix/>
          </a:blip>
          <a:stretch>
            <a:fillRect/>
          </a:stretch>
        </p:blipFill>
        <p:spPr>
          <a:xfrm>
            <a:off x="468125" y="2090022"/>
            <a:ext cx="11255700" cy="44039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23" name="Shape 223"/>
        <p:cNvGrpSpPr/>
        <p:nvPr/>
      </p:nvGrpSpPr>
      <p:grpSpPr>
        <a:xfrm>
          <a:off x="0" y="0"/>
          <a:ext cx="0" cy="0"/>
          <a:chOff x="0" y="0"/>
          <a:chExt cx="0" cy="0"/>
        </a:xfrm>
      </p:grpSpPr>
      <p:sp>
        <p:nvSpPr>
          <p:cNvPr id="224" name="Google Shape;224;p10"/>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5" name="Google Shape;225;p10"/>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6" name="Google Shape;22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Data Analysis</a:t>
            </a:r>
            <a:endParaRPr/>
          </a:p>
        </p:txBody>
      </p:sp>
      <p:sp>
        <p:nvSpPr>
          <p:cNvPr id="227" name="Google Shape;227;p10"/>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28" name="Google Shape;228;p10"/>
          <p:cNvSpPr/>
          <p:nvPr/>
        </p:nvSpPr>
        <p:spPr>
          <a:xfrm>
            <a:off x="779850" y="1437177"/>
            <a:ext cx="10563900" cy="9744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0"/>
          <p:cNvSpPr txBox="1"/>
          <p:nvPr>
            <p:ph idx="1" type="body"/>
          </p:nvPr>
        </p:nvSpPr>
        <p:spPr>
          <a:xfrm>
            <a:off x="838200" y="1437175"/>
            <a:ext cx="10515600" cy="4351200"/>
          </a:xfrm>
          <a:prstGeom prst="rect">
            <a:avLst/>
          </a:prstGeom>
          <a:noFill/>
          <a:ln>
            <a:noFill/>
          </a:ln>
        </p:spPr>
        <p:txBody>
          <a:bodyPr anchorCtr="0" anchor="t" bIns="45700" lIns="91425" spcFirstLastPara="1" rIns="91425" wrap="square" tIns="45700">
            <a:normAutofit/>
          </a:bodyPr>
          <a:lstStyle/>
          <a:p>
            <a:pPr indent="0" lvl="0" marL="0" rtl="0" algn="l">
              <a:spcBef>
                <a:spcPts val="600"/>
              </a:spcBef>
              <a:spcAft>
                <a:spcPts val="0"/>
              </a:spcAft>
              <a:buClr>
                <a:schemeClr val="dk1"/>
              </a:buClr>
              <a:buSzPts val="1100"/>
              <a:buFont typeface="Arial"/>
              <a:buNone/>
            </a:pPr>
            <a:r>
              <a:rPr lang="en-US">
                <a:solidFill>
                  <a:schemeClr val="lt1"/>
                </a:solidFill>
                <a:latin typeface="Arial"/>
                <a:ea typeface="Arial"/>
                <a:cs typeface="Arial"/>
                <a:sym typeface="Arial"/>
              </a:rPr>
              <a:t>Discuss the steps you took to analyze the data and answer each question you asked in your proposal </a:t>
            </a:r>
            <a:endParaRPr b="0" i="0" u="none" cap="none" strike="noStrike">
              <a:solidFill>
                <a:schemeClr val="lt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2800"/>
              <a:buFont typeface="Calibri"/>
              <a:buNone/>
            </a:pPr>
            <a:r>
              <a:t/>
            </a:r>
            <a:endParaRPr/>
          </a:p>
          <a:p>
            <a:pPr indent="-342900" lvl="0" marL="457200" marR="0" rtl="0" algn="l">
              <a:lnSpc>
                <a:spcPct val="90000"/>
              </a:lnSpc>
              <a:spcBef>
                <a:spcPts val="600"/>
              </a:spcBef>
              <a:spcAft>
                <a:spcPts val="0"/>
              </a:spcAft>
              <a:buSzPts val="1800"/>
              <a:buFont typeface="Arial"/>
              <a:buChar char="•"/>
            </a:pPr>
            <a:r>
              <a:rPr lang="en-US">
                <a:latin typeface="Arial"/>
                <a:ea typeface="Arial"/>
                <a:cs typeface="Arial"/>
                <a:sym typeface="Arial"/>
              </a:rPr>
              <a:t>Divide datasets into their applicable </a:t>
            </a:r>
            <a:r>
              <a:rPr lang="en-US">
                <a:latin typeface="Arial"/>
                <a:ea typeface="Arial"/>
                <a:cs typeface="Arial"/>
                <a:sym typeface="Arial"/>
              </a:rPr>
              <a:t>data frames</a:t>
            </a:r>
            <a:endParaRPr>
              <a:latin typeface="Arial"/>
              <a:ea typeface="Arial"/>
              <a:cs typeface="Arial"/>
              <a:sym typeface="Arial"/>
            </a:endParaRPr>
          </a:p>
          <a:p>
            <a:pPr indent="-342900" lvl="0" marL="457200" marR="0" rtl="0" algn="l">
              <a:lnSpc>
                <a:spcPct val="90000"/>
              </a:lnSpc>
              <a:spcBef>
                <a:spcPts val="0"/>
              </a:spcBef>
              <a:spcAft>
                <a:spcPts val="0"/>
              </a:spcAft>
              <a:buSzPts val="1800"/>
              <a:buFont typeface="Arial"/>
              <a:buChar char="•"/>
            </a:pPr>
            <a:r>
              <a:rPr lang="en-US">
                <a:latin typeface="Arial"/>
                <a:ea typeface="Arial"/>
                <a:cs typeface="Arial"/>
                <a:sym typeface="Arial"/>
              </a:rPr>
              <a:t>Use a variety of graphs to visualize the data. </a:t>
            </a:r>
            <a:endParaRPr>
              <a:latin typeface="Arial"/>
              <a:ea typeface="Arial"/>
              <a:cs typeface="Arial"/>
              <a:sym typeface="Arial"/>
            </a:endParaRPr>
          </a:p>
          <a:p>
            <a:pPr indent="-342900" lvl="0" marL="457200" marR="0" rtl="0" algn="l">
              <a:lnSpc>
                <a:spcPct val="90000"/>
              </a:lnSpc>
              <a:spcBef>
                <a:spcPts val="0"/>
              </a:spcBef>
              <a:spcAft>
                <a:spcPts val="0"/>
              </a:spcAft>
              <a:buSzPts val="1800"/>
              <a:buFont typeface="Arial"/>
              <a:buChar char="•"/>
            </a:pPr>
            <a:r>
              <a:rPr lang="en-US">
                <a:latin typeface="Arial"/>
                <a:ea typeface="Arial"/>
                <a:cs typeface="Arial"/>
                <a:sym typeface="Arial"/>
              </a:rPr>
              <a:t>Summary on what the graphs reflect, and whether we reject the null hypothesis or not</a:t>
            </a:r>
            <a:endParaRPr>
              <a:latin typeface="Arial"/>
              <a:ea typeface="Arial"/>
              <a:cs typeface="Arial"/>
              <a:sym typeface="Arial"/>
            </a:endParaRPr>
          </a:p>
          <a:p>
            <a:pPr indent="0" lvl="0" marL="0" marR="0" rtl="0" algn="l">
              <a:lnSpc>
                <a:spcPct val="90000"/>
              </a:lnSpc>
              <a:spcBef>
                <a:spcPts val="600"/>
              </a:spcBef>
              <a:spcAft>
                <a:spcPts val="0"/>
              </a:spcAft>
              <a:buNone/>
            </a:pPr>
            <a:r>
              <a:t/>
            </a:r>
            <a:endParaRPr>
              <a:latin typeface="Arial"/>
              <a:ea typeface="Arial"/>
              <a:cs typeface="Arial"/>
              <a:sym typeface="Arial"/>
            </a:endParaRPr>
          </a:p>
          <a:p>
            <a:pPr indent="0" lvl="0" marL="0" marR="0" rtl="0" algn="l">
              <a:lnSpc>
                <a:spcPct val="90000"/>
              </a:lnSpc>
              <a:spcBef>
                <a:spcPts val="600"/>
              </a:spcBef>
              <a:spcAft>
                <a:spcPts val="0"/>
              </a:spcAft>
              <a:buClr>
                <a:schemeClr val="dk1"/>
              </a:buClr>
              <a:buSzPts val="2800"/>
              <a:buFont typeface="Calibri"/>
              <a:buNone/>
            </a:pPr>
            <a:r>
              <a:t/>
            </a:r>
            <a:endParaRPr b="0" i="0" u="none" cap="none" strike="noStrike">
              <a:latin typeface="Arial"/>
              <a:ea typeface="Arial"/>
              <a:cs typeface="Arial"/>
              <a:sym typeface="Arial"/>
            </a:endParaRPr>
          </a:p>
          <a:p>
            <a:pPr indent="0" lvl="0" marL="0" marR="0" rtl="0" algn="l">
              <a:lnSpc>
                <a:spcPct val="90000"/>
              </a:lnSpc>
              <a:spcBef>
                <a:spcPts val="600"/>
              </a:spcBef>
              <a:spcAft>
                <a:spcPts val="0"/>
              </a:spcAft>
              <a:buClr>
                <a:schemeClr val="dk1"/>
              </a:buClr>
              <a:buSzPts val="2800"/>
              <a:buNone/>
            </a:pPr>
            <a:r>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g89fcbe1fc1_2_18"/>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a:p>
            <a:pPr indent="0" lvl="0" marL="0" rtl="0" algn="l">
              <a:spcBef>
                <a:spcPts val="0"/>
              </a:spcBef>
              <a:spcAft>
                <a:spcPts val="0"/>
              </a:spcAft>
              <a:buNone/>
            </a:pPr>
            <a:r>
              <a:t/>
            </a:r>
            <a:endParaRPr/>
          </a:p>
        </p:txBody>
      </p:sp>
      <p:sp>
        <p:nvSpPr>
          <p:cNvPr id="235" name="Google Shape;235;g89fcbe1fc1_2_18"/>
          <p:cNvSpPr txBox="1"/>
          <p:nvPr>
            <p:ph idx="1" type="body"/>
          </p:nvPr>
        </p:nvSpPr>
        <p:spPr>
          <a:xfrm>
            <a:off x="838200" y="1253400"/>
            <a:ext cx="10515600" cy="54708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rPr lang="en-US" sz="2000"/>
              <a:t>Which zip code has the most bites?					What is the gender distribution?</a:t>
            </a:r>
            <a:endParaRPr sz="2000"/>
          </a:p>
          <a:p>
            <a:pPr indent="0" lvl="0" marL="0" rtl="0" algn="just">
              <a:spcBef>
                <a:spcPts val="0"/>
              </a:spcBef>
              <a:spcAft>
                <a:spcPts val="0"/>
              </a:spcAft>
              <a:buNone/>
            </a:pPr>
            <a:r>
              <a:rPr lang="en-US" sz="2000"/>
              <a:t>													</a:t>
            </a:r>
            <a:endParaRPr sz="2000"/>
          </a:p>
          <a:p>
            <a:pPr indent="0" lvl="0" marL="0" rtl="0" algn="just">
              <a:spcBef>
                <a:spcPts val="0"/>
              </a:spcBef>
              <a:spcAft>
                <a:spcPts val="0"/>
              </a:spcAft>
              <a:buNone/>
            </a:pPr>
            <a:r>
              <a:t/>
            </a:r>
            <a:endParaRPr sz="2000"/>
          </a:p>
          <a:p>
            <a:pPr indent="0" lvl="0" marL="0" rtl="0" algn="just">
              <a:spcBef>
                <a:spcPts val="0"/>
              </a:spcBef>
              <a:spcAft>
                <a:spcPts val="0"/>
              </a:spcAft>
              <a:buNone/>
            </a:pPr>
            <a:r>
              <a:t/>
            </a:r>
            <a:endParaRPr sz="2000"/>
          </a:p>
          <a:p>
            <a:pPr indent="0" lvl="0" marL="0" rtl="0" algn="just">
              <a:spcBef>
                <a:spcPts val="400"/>
              </a:spcBef>
              <a:spcAft>
                <a:spcPts val="0"/>
              </a:spcAft>
              <a:buNone/>
            </a:pPr>
            <a:r>
              <a:t/>
            </a:r>
            <a:endParaRPr sz="2000"/>
          </a:p>
          <a:p>
            <a:pPr indent="0" lvl="0" marL="0" rtl="0" algn="just">
              <a:spcBef>
                <a:spcPts val="400"/>
              </a:spcBef>
              <a:spcAft>
                <a:spcPts val="0"/>
              </a:spcAft>
              <a:buNone/>
            </a:pPr>
            <a:r>
              <a:t/>
            </a:r>
            <a:endParaRPr sz="2000"/>
          </a:p>
          <a:p>
            <a:pPr indent="0" lvl="0" marL="0" rtl="0" algn="just">
              <a:spcBef>
                <a:spcPts val="400"/>
              </a:spcBef>
              <a:spcAft>
                <a:spcPts val="0"/>
              </a:spcAft>
              <a:buNone/>
            </a:pPr>
            <a:r>
              <a:rPr lang="en-US" sz="2000"/>
              <a:t>											</a:t>
            </a:r>
            <a:endParaRPr sz="2000"/>
          </a:p>
          <a:p>
            <a:pPr indent="0" lvl="0" marL="0" rtl="0" algn="just">
              <a:spcBef>
                <a:spcPts val="400"/>
              </a:spcBef>
              <a:spcAft>
                <a:spcPts val="0"/>
              </a:spcAft>
              <a:buNone/>
            </a:pPr>
            <a:r>
              <a:rPr lang="en-US" sz="2000"/>
              <a:t>What type of breed has the most bites?				What animal types has the most bites?</a:t>
            </a:r>
            <a:endParaRPr sz="2000"/>
          </a:p>
          <a:p>
            <a:pPr indent="0" lvl="0" marL="0" rtl="0" algn="just">
              <a:spcBef>
                <a:spcPts val="400"/>
              </a:spcBef>
              <a:spcAft>
                <a:spcPts val="0"/>
              </a:spcAft>
              <a:buNone/>
            </a:pPr>
            <a:r>
              <a:t/>
            </a:r>
            <a:endParaRPr sz="2000"/>
          </a:p>
          <a:p>
            <a:pPr indent="0" lvl="0" marL="0" rtl="0" algn="just">
              <a:spcBef>
                <a:spcPts val="400"/>
              </a:spcBef>
              <a:spcAft>
                <a:spcPts val="0"/>
              </a:spcAft>
              <a:buNone/>
            </a:pPr>
            <a:r>
              <a:rPr lang="en-US" sz="2000"/>
              <a:t>													</a:t>
            </a:r>
            <a:endParaRPr sz="2000"/>
          </a:p>
        </p:txBody>
      </p:sp>
      <p:pic>
        <p:nvPicPr>
          <p:cNvPr id="236" name="Google Shape;236;g89fcbe1fc1_2_18"/>
          <p:cNvPicPr preferRelativeResize="0"/>
          <p:nvPr/>
        </p:nvPicPr>
        <p:blipFill>
          <a:blip r:embed="rId3">
            <a:alphaModFix/>
          </a:blip>
          <a:stretch>
            <a:fillRect/>
          </a:stretch>
        </p:blipFill>
        <p:spPr>
          <a:xfrm>
            <a:off x="838200" y="1618100"/>
            <a:ext cx="3864150" cy="739350"/>
          </a:xfrm>
          <a:prstGeom prst="rect">
            <a:avLst/>
          </a:prstGeom>
          <a:noFill/>
          <a:ln>
            <a:noFill/>
          </a:ln>
        </p:spPr>
      </p:pic>
      <p:pic>
        <p:nvPicPr>
          <p:cNvPr id="237" name="Google Shape;237;g89fcbe1fc1_2_18"/>
          <p:cNvPicPr preferRelativeResize="0"/>
          <p:nvPr/>
        </p:nvPicPr>
        <p:blipFill>
          <a:blip r:embed="rId4">
            <a:alphaModFix/>
          </a:blip>
          <a:stretch>
            <a:fillRect/>
          </a:stretch>
        </p:blipFill>
        <p:spPr>
          <a:xfrm>
            <a:off x="1477700" y="4091125"/>
            <a:ext cx="1968975" cy="2150725"/>
          </a:xfrm>
          <a:prstGeom prst="rect">
            <a:avLst/>
          </a:prstGeom>
          <a:noFill/>
          <a:ln>
            <a:noFill/>
          </a:ln>
        </p:spPr>
      </p:pic>
      <p:pic>
        <p:nvPicPr>
          <p:cNvPr id="238" name="Google Shape;238;g89fcbe1fc1_2_18"/>
          <p:cNvPicPr preferRelativeResize="0"/>
          <p:nvPr/>
        </p:nvPicPr>
        <p:blipFill>
          <a:blip r:embed="rId5">
            <a:alphaModFix/>
          </a:blip>
          <a:stretch>
            <a:fillRect/>
          </a:stretch>
        </p:blipFill>
        <p:spPr>
          <a:xfrm>
            <a:off x="7613450" y="1694300"/>
            <a:ext cx="1628775" cy="1592850"/>
          </a:xfrm>
          <a:prstGeom prst="rect">
            <a:avLst/>
          </a:prstGeom>
          <a:noFill/>
          <a:ln>
            <a:noFill/>
          </a:ln>
        </p:spPr>
      </p:pic>
      <p:cxnSp>
        <p:nvCxnSpPr>
          <p:cNvPr id="239" name="Google Shape;239;g89fcbe1fc1_2_18"/>
          <p:cNvCxnSpPr>
            <a:stCxn id="235" idx="0"/>
          </p:cNvCxnSpPr>
          <p:nvPr/>
        </p:nvCxnSpPr>
        <p:spPr>
          <a:xfrm>
            <a:off x="6096000" y="1253400"/>
            <a:ext cx="12000" cy="5470800"/>
          </a:xfrm>
          <a:prstGeom prst="straightConnector1">
            <a:avLst/>
          </a:prstGeom>
          <a:noFill/>
          <a:ln cap="flat" cmpd="sng" w="28575">
            <a:solidFill>
              <a:schemeClr val="dk2"/>
            </a:solidFill>
            <a:prstDash val="solid"/>
            <a:round/>
            <a:headEnd len="med" w="med" type="none"/>
            <a:tailEnd len="med" w="med" type="none"/>
          </a:ln>
        </p:spPr>
      </p:cxnSp>
      <p:pic>
        <p:nvPicPr>
          <p:cNvPr id="240" name="Google Shape;240;g89fcbe1fc1_2_18"/>
          <p:cNvPicPr preferRelativeResize="0"/>
          <p:nvPr/>
        </p:nvPicPr>
        <p:blipFill>
          <a:blip r:embed="rId6">
            <a:alphaModFix/>
          </a:blip>
          <a:stretch>
            <a:fillRect/>
          </a:stretch>
        </p:blipFill>
        <p:spPr>
          <a:xfrm>
            <a:off x="8013025" y="3889715"/>
            <a:ext cx="1628775" cy="26493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46" name="Google Shape;246;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247" name="Google Shape;247;p11"/>
          <p:cNvSpPr/>
          <p:nvPr/>
        </p:nvSpPr>
        <p:spPr>
          <a:xfrm>
            <a:off x="155448" y="15240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8" name="Google Shape;248;p11"/>
          <p:cNvSpPr/>
          <p:nvPr/>
        </p:nvSpPr>
        <p:spPr>
          <a:xfrm>
            <a:off x="10361095" y="15240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9" name="Google Shape;249;p11"/>
          <p:cNvSpPr txBox="1"/>
          <p:nvPr/>
        </p:nvSpPr>
        <p:spPr>
          <a:xfrm>
            <a:off x="708100" y="365063"/>
            <a:ext cx="10515600"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sp>
        <p:nvSpPr>
          <p:cNvPr id="250" name="Google Shape;250;p11"/>
          <p:cNvSpPr/>
          <p:nvPr/>
        </p:nvSpPr>
        <p:spPr>
          <a:xfrm flipH="1" rot="-5400000">
            <a:off x="708110" y="23356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51" name="Google Shape;251;p11"/>
          <p:cNvSpPr/>
          <p:nvPr/>
        </p:nvSpPr>
        <p:spPr>
          <a:xfrm>
            <a:off x="814050" y="1748452"/>
            <a:ext cx="10563900" cy="10377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txBox="1"/>
          <p:nvPr/>
        </p:nvSpPr>
        <p:spPr>
          <a:xfrm>
            <a:off x="923625" y="174845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800">
                <a:solidFill>
                  <a:schemeClr val="lt1"/>
                </a:solidFill>
              </a:rPr>
              <a:t>Present and discuss interesting figures developed during analysis, ideally with the help of Jupyter Notebook </a:t>
            </a:r>
            <a:endParaRPr>
              <a:solidFill>
                <a:schemeClr val="lt1"/>
              </a:solidFill>
            </a:endParaRPr>
          </a:p>
        </p:txBody>
      </p:sp>
      <p:pic>
        <p:nvPicPr>
          <p:cNvPr id="253" name="Google Shape;253;p11"/>
          <p:cNvPicPr preferRelativeResize="0"/>
          <p:nvPr/>
        </p:nvPicPr>
        <p:blipFill>
          <a:blip r:embed="rId3">
            <a:alphaModFix/>
          </a:blip>
          <a:stretch>
            <a:fillRect/>
          </a:stretch>
        </p:blipFill>
        <p:spPr>
          <a:xfrm>
            <a:off x="285350" y="2786150"/>
            <a:ext cx="11929150" cy="39781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89fcbe1fc1_2_10"/>
          <p:cNvSpPr txBox="1"/>
          <p:nvPr>
            <p:ph type="title"/>
          </p:nvPr>
        </p:nvSpPr>
        <p:spPr>
          <a:xfrm>
            <a:off x="838200" y="1106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4400"/>
              <a:buFont typeface="Calibri"/>
              <a:buNone/>
            </a:pPr>
            <a:r>
              <a:rPr lang="en-US"/>
              <a:t>Data Analysis</a:t>
            </a:r>
            <a:endParaRPr/>
          </a:p>
        </p:txBody>
      </p:sp>
      <p:pic>
        <p:nvPicPr>
          <p:cNvPr id="259" name="Google Shape;259;g89fcbe1fc1_2_10"/>
          <p:cNvPicPr preferRelativeResize="0"/>
          <p:nvPr/>
        </p:nvPicPr>
        <p:blipFill>
          <a:blip r:embed="rId3">
            <a:alphaModFix/>
          </a:blip>
          <a:stretch>
            <a:fillRect/>
          </a:stretch>
        </p:blipFill>
        <p:spPr>
          <a:xfrm>
            <a:off x="838200" y="1046100"/>
            <a:ext cx="8375001" cy="2741375"/>
          </a:xfrm>
          <a:prstGeom prst="rect">
            <a:avLst/>
          </a:prstGeom>
          <a:noFill/>
          <a:ln>
            <a:noFill/>
          </a:ln>
        </p:spPr>
      </p:pic>
      <p:pic>
        <p:nvPicPr>
          <p:cNvPr id="260" name="Google Shape;260;g89fcbe1fc1_2_10"/>
          <p:cNvPicPr preferRelativeResize="0"/>
          <p:nvPr/>
        </p:nvPicPr>
        <p:blipFill>
          <a:blip r:embed="rId4">
            <a:alphaModFix/>
          </a:blip>
          <a:stretch>
            <a:fillRect/>
          </a:stretch>
        </p:blipFill>
        <p:spPr>
          <a:xfrm>
            <a:off x="838200" y="3787475"/>
            <a:ext cx="8375000" cy="2918125"/>
          </a:xfrm>
          <a:prstGeom prst="rect">
            <a:avLst/>
          </a:prstGeom>
          <a:noFill/>
          <a:ln>
            <a:noFill/>
          </a:ln>
        </p:spPr>
      </p:pic>
      <p:pic>
        <p:nvPicPr>
          <p:cNvPr id="261" name="Google Shape;261;g89fcbe1fc1_2_10"/>
          <p:cNvPicPr preferRelativeResize="0"/>
          <p:nvPr/>
        </p:nvPicPr>
        <p:blipFill>
          <a:blip r:embed="rId5">
            <a:alphaModFix/>
          </a:blip>
          <a:stretch>
            <a:fillRect/>
          </a:stretch>
        </p:blipFill>
        <p:spPr>
          <a:xfrm>
            <a:off x="9365601" y="2613750"/>
            <a:ext cx="2215675" cy="1380904"/>
          </a:xfrm>
          <a:prstGeom prst="rect">
            <a:avLst/>
          </a:prstGeom>
          <a:noFill/>
          <a:ln>
            <a:noFill/>
          </a:ln>
        </p:spPr>
      </p:pic>
      <p:pic>
        <p:nvPicPr>
          <p:cNvPr id="262" name="Google Shape;262;g89fcbe1fc1_2_10"/>
          <p:cNvPicPr preferRelativeResize="0"/>
          <p:nvPr/>
        </p:nvPicPr>
        <p:blipFill>
          <a:blip r:embed="rId6">
            <a:alphaModFix/>
          </a:blip>
          <a:stretch>
            <a:fillRect/>
          </a:stretch>
        </p:blipFill>
        <p:spPr>
          <a:xfrm>
            <a:off x="9365594" y="4629476"/>
            <a:ext cx="2272650" cy="2076124"/>
          </a:xfrm>
          <a:prstGeom prst="rect">
            <a:avLst/>
          </a:prstGeom>
          <a:noFill/>
          <a:ln>
            <a:noFill/>
          </a:ln>
        </p:spPr>
      </p:pic>
      <p:pic>
        <p:nvPicPr>
          <p:cNvPr id="263" name="Google Shape;263;g89fcbe1fc1_2_10"/>
          <p:cNvPicPr preferRelativeResize="0"/>
          <p:nvPr/>
        </p:nvPicPr>
        <p:blipFill rotWithShape="1">
          <a:blip r:embed="rId7">
            <a:alphaModFix/>
          </a:blip>
          <a:srcRect b="0" l="0" r="6402" t="0"/>
          <a:stretch/>
        </p:blipFill>
        <p:spPr>
          <a:xfrm>
            <a:off x="9321325" y="1046100"/>
            <a:ext cx="2272650" cy="13597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67" name="Shape 267"/>
        <p:cNvGrpSpPr/>
        <p:nvPr/>
      </p:nvGrpSpPr>
      <p:grpSpPr>
        <a:xfrm>
          <a:off x="0" y="0"/>
          <a:ext cx="0" cy="0"/>
          <a:chOff x="0" y="0"/>
          <a:chExt cx="0" cy="0"/>
        </a:xfrm>
      </p:grpSpPr>
      <p:sp>
        <p:nvSpPr>
          <p:cNvPr id="268" name="Google Shape;268;p12"/>
          <p:cNvSpPr/>
          <p:nvPr/>
        </p:nvSpPr>
        <p:spPr>
          <a:xfrm>
            <a:off x="3048"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9" name="Google Shape;269;p12"/>
          <p:cNvSpPr/>
          <p:nvPr/>
        </p:nvSpPr>
        <p:spPr>
          <a:xfrm>
            <a:off x="10208695" y="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0" name="Google Shape;270;p12"/>
          <p:cNvSpPr/>
          <p:nvPr>
            <p:ph type="title"/>
          </p:nvPr>
        </p:nvSpPr>
        <p:spPr>
          <a:xfrm>
            <a:off x="860150" y="355900"/>
            <a:ext cx="10515600" cy="1325700"/>
          </a:xfrm>
          <a:prstGeom prst="ellipse">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Discussion</a:t>
            </a:r>
            <a:endParaRPr/>
          </a:p>
        </p:txBody>
      </p:sp>
      <p:sp>
        <p:nvSpPr>
          <p:cNvPr id="271" name="Google Shape;271;p12"/>
          <p:cNvSpPr/>
          <p:nvPr/>
        </p:nvSpPr>
        <p:spPr>
          <a:xfrm flipH="1" rot="-5400000">
            <a:off x="555710" y="21832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272" name="Google Shape;272;p12"/>
          <p:cNvSpPr/>
          <p:nvPr/>
        </p:nvSpPr>
        <p:spPr>
          <a:xfrm>
            <a:off x="836003" y="1477005"/>
            <a:ext cx="10563900" cy="17268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txBox="1"/>
          <p:nvPr>
            <p:ph idx="1" type="body"/>
          </p:nvPr>
        </p:nvSpPr>
        <p:spPr>
          <a:xfrm>
            <a:off x="838200" y="1610950"/>
            <a:ext cx="10515600" cy="1443000"/>
          </a:xfrm>
          <a:prstGeom prst="rect">
            <a:avLst/>
          </a:prstGeom>
          <a:noFill/>
          <a:ln>
            <a:noFill/>
          </a:ln>
        </p:spPr>
        <p:txBody>
          <a:bodyPr anchorCtr="0" anchor="t" bIns="45700" lIns="91425" spcFirstLastPara="1" rIns="91425" wrap="square" tIns="45700">
            <a:normAutofit/>
          </a:bodyPr>
          <a:lstStyle/>
          <a:p>
            <a:pPr indent="0" lvl="0" marL="228600" rtl="0" algn="l">
              <a:spcBef>
                <a:spcPts val="0"/>
              </a:spcBef>
              <a:spcAft>
                <a:spcPts val="0"/>
              </a:spcAft>
              <a:buNone/>
            </a:pPr>
            <a:r>
              <a:rPr lang="en-US">
                <a:solidFill>
                  <a:schemeClr val="lt1"/>
                </a:solidFill>
              </a:rPr>
              <a:t>Discuss your findings. Did you find what you expected to find? If not, why not? What inferences or general conclusions can you draw from your analysis?</a:t>
            </a:r>
            <a:endParaRPr>
              <a:solidFill>
                <a:schemeClr val="lt1"/>
              </a:solidFill>
            </a:endParaRPr>
          </a:p>
        </p:txBody>
      </p:sp>
      <p:sp>
        <p:nvSpPr>
          <p:cNvPr id="274" name="Google Shape;274;p12"/>
          <p:cNvSpPr txBox="1"/>
          <p:nvPr/>
        </p:nvSpPr>
        <p:spPr>
          <a:xfrm>
            <a:off x="966925" y="3670725"/>
            <a:ext cx="10296000" cy="172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latin typeface="Calibri"/>
                <a:ea typeface="Calibri"/>
                <a:cs typeface="Calibri"/>
                <a:sym typeface="Calibri"/>
              </a:rPr>
              <a:t>Overall, our findings suggest that animal bites tend to occur with increased frequency due to the effects of external factors such as weather and aggressive or violent environments; however it appears, Pit Bulls are prone to aggressiveness simply by their nature.</a:t>
            </a:r>
            <a:endParaRPr sz="25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1" name="Shape 91"/>
        <p:cNvGrpSpPr/>
        <p:nvPr/>
      </p:nvGrpSpPr>
      <p:grpSpPr>
        <a:xfrm>
          <a:off x="0" y="0"/>
          <a:ext cx="0" cy="0"/>
          <a:chOff x="0" y="0"/>
          <a:chExt cx="0" cy="0"/>
        </a:xfrm>
      </p:grpSpPr>
      <p:pic>
        <p:nvPicPr>
          <p:cNvPr id="92" name="Google Shape;92;p2"/>
          <p:cNvPicPr preferRelativeResize="0"/>
          <p:nvPr/>
        </p:nvPicPr>
        <p:blipFill rotWithShape="1">
          <a:blip r:embed="rId3">
            <a:alphaModFix/>
          </a:blip>
          <a:srcRect b="15730" l="0" r="0" t="0"/>
          <a:stretch/>
        </p:blipFill>
        <p:spPr>
          <a:xfrm>
            <a:off x="20" y="10"/>
            <a:ext cx="12191980" cy="6857990"/>
          </a:xfrm>
          <a:prstGeom prst="rect">
            <a:avLst/>
          </a:prstGeom>
          <a:noFill/>
          <a:ln>
            <a:noFill/>
          </a:ln>
        </p:spPr>
      </p:pic>
      <p:sp>
        <p:nvSpPr>
          <p:cNvPr id="93" name="Google Shape;93;p2"/>
          <p:cNvSpPr/>
          <p:nvPr/>
        </p:nvSpPr>
        <p:spPr>
          <a:xfrm>
            <a:off x="0" y="0"/>
            <a:ext cx="12196803"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94" name="Google Shape;94;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5000"/>
              <a:t>Motivation &amp; Summary </a:t>
            </a:r>
            <a:endParaRPr sz="5000"/>
          </a:p>
        </p:txBody>
      </p:sp>
      <p:grpSp>
        <p:nvGrpSpPr>
          <p:cNvPr id="95" name="Google Shape;95;p2"/>
          <p:cNvGrpSpPr/>
          <p:nvPr/>
        </p:nvGrpSpPr>
        <p:grpSpPr>
          <a:xfrm>
            <a:off x="838200" y="1519949"/>
            <a:ext cx="10515600" cy="4253684"/>
            <a:chOff x="0" y="241574"/>
            <a:chExt cx="10515600" cy="4253684"/>
          </a:xfrm>
        </p:grpSpPr>
        <p:sp>
          <p:nvSpPr>
            <p:cNvPr id="96" name="Google Shape;96;p2"/>
            <p:cNvSpPr/>
            <p:nvPr/>
          </p:nvSpPr>
          <p:spPr>
            <a:xfrm>
              <a:off x="0" y="241574"/>
              <a:ext cx="10515600" cy="13257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txBox="1"/>
            <p:nvPr/>
          </p:nvSpPr>
          <p:spPr>
            <a:xfrm>
              <a:off x="77675" y="247625"/>
              <a:ext cx="10360200" cy="1213500"/>
            </a:xfrm>
            <a:prstGeom prst="rect">
              <a:avLst/>
            </a:prstGeom>
            <a:noFill/>
            <a:ln>
              <a:noFill/>
            </a:ln>
          </p:spPr>
          <p:txBody>
            <a:bodyPr anchorCtr="0" anchor="ctr" bIns="152400" lIns="152400" spcFirstLastPara="1" rIns="152400" wrap="square" tIns="152400">
              <a:noAutofit/>
            </a:bodyPr>
            <a:lstStyle/>
            <a:p>
              <a:pPr indent="0" lvl="0" marL="0" marR="0" rtl="0" algn="l">
                <a:lnSpc>
                  <a:spcPct val="90000"/>
                </a:lnSpc>
                <a:spcBef>
                  <a:spcPts val="0"/>
                </a:spcBef>
                <a:spcAft>
                  <a:spcPts val="0"/>
                </a:spcAft>
                <a:buClr>
                  <a:schemeClr val="lt1"/>
                </a:buClr>
                <a:buSzPts val="4000"/>
                <a:buFont typeface="Calibri"/>
                <a:buNone/>
              </a:pPr>
              <a:r>
                <a:rPr b="1" lang="en-US" sz="3500">
                  <a:solidFill>
                    <a:schemeClr val="lt1"/>
                  </a:solidFill>
                  <a:latin typeface="Calibri"/>
                  <a:ea typeface="Calibri"/>
                  <a:cs typeface="Calibri"/>
                  <a:sym typeface="Calibri"/>
                </a:rPr>
                <a:t>Goal</a:t>
              </a:r>
              <a:r>
                <a:rPr b="1" i="0" lang="en-US" sz="3500" u="none" cap="none" strike="noStrike">
                  <a:solidFill>
                    <a:schemeClr val="lt1"/>
                  </a:solidFill>
                  <a:latin typeface="Calibri"/>
                  <a:ea typeface="Calibri"/>
                  <a:cs typeface="Calibri"/>
                  <a:sym typeface="Calibri"/>
                </a:rPr>
                <a:t> or hypothesis of </a:t>
              </a:r>
              <a:r>
                <a:rPr b="1" lang="en-US" sz="3500">
                  <a:solidFill>
                    <a:schemeClr val="lt1"/>
                  </a:solidFill>
                  <a:latin typeface="Calibri"/>
                  <a:ea typeface="Calibri"/>
                  <a:cs typeface="Calibri"/>
                  <a:sym typeface="Calibri"/>
                </a:rPr>
                <a:t>this </a:t>
              </a:r>
              <a:r>
                <a:rPr b="1" i="0" lang="en-US" sz="3500" u="none" cap="none" strike="noStrike">
                  <a:solidFill>
                    <a:schemeClr val="lt1"/>
                  </a:solidFill>
                  <a:latin typeface="Calibri"/>
                  <a:ea typeface="Calibri"/>
                  <a:cs typeface="Calibri"/>
                  <a:sym typeface="Calibri"/>
                </a:rPr>
                <a:t>project</a:t>
              </a:r>
              <a:r>
                <a:rPr b="1" lang="en-US" sz="3500">
                  <a:solidFill>
                    <a:schemeClr val="lt1"/>
                  </a:solidFill>
                  <a:latin typeface="Calibri"/>
                  <a:ea typeface="Calibri"/>
                  <a:cs typeface="Calibri"/>
                  <a:sym typeface="Calibri"/>
                </a:rPr>
                <a:t>:</a:t>
              </a:r>
              <a:endParaRPr sz="3500"/>
            </a:p>
          </p:txBody>
        </p:sp>
        <p:sp>
          <p:nvSpPr>
            <p:cNvPr id="98" name="Google Shape;98;p2"/>
            <p:cNvSpPr/>
            <p:nvPr/>
          </p:nvSpPr>
          <p:spPr>
            <a:xfrm>
              <a:off x="0" y="1832769"/>
              <a:ext cx="10515600" cy="2277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0" y="1779058"/>
              <a:ext cx="10515600" cy="2716200"/>
            </a:xfrm>
            <a:prstGeom prst="rect">
              <a:avLst/>
            </a:prstGeom>
            <a:noFill/>
            <a:ln>
              <a:noFill/>
            </a:ln>
          </p:spPr>
          <p:txBody>
            <a:bodyPr anchorCtr="0" anchor="t" bIns="50800" lIns="333850" spcFirstLastPara="1" rIns="284475" wrap="square" tIns="50800">
              <a:noAutofit/>
            </a:bodyPr>
            <a:lstStyle/>
            <a:p>
              <a:pPr indent="-285750" lvl="1" marL="285750" marR="0" rtl="0" algn="l">
                <a:lnSpc>
                  <a:spcPct val="90000"/>
                </a:lnSpc>
                <a:spcBef>
                  <a:spcPts val="0"/>
                </a:spcBef>
                <a:spcAft>
                  <a:spcPts val="0"/>
                </a:spcAft>
                <a:buClr>
                  <a:schemeClr val="dk1"/>
                </a:buClr>
                <a:buSzPts val="3100"/>
                <a:buFont typeface="Calibri"/>
                <a:buNone/>
              </a:pPr>
              <a:r>
                <a:rPr b="0" i="0" lang="en-US" sz="3100" u="none" cap="none" strike="noStrike">
                  <a:solidFill>
                    <a:schemeClr val="dk1"/>
                  </a:solidFill>
                  <a:latin typeface="Calibri"/>
                  <a:ea typeface="Calibri"/>
                  <a:cs typeface="Calibri"/>
                  <a:sym typeface="Calibri"/>
                </a:rPr>
                <a:t>	</a:t>
              </a:r>
              <a:r>
                <a:rPr b="0" i="0" lang="en-US" sz="3200" u="none" cap="none" strike="noStrike">
                  <a:solidFill>
                    <a:schemeClr val="dk1"/>
                  </a:solidFill>
                  <a:latin typeface="Calibri"/>
                  <a:ea typeface="Calibri"/>
                  <a:cs typeface="Calibri"/>
                  <a:sym typeface="Calibri"/>
                </a:rPr>
                <a:t>Ultimate goal is to analyze animal bites data reported over a period of time to determine if the environment an animal is in, has any influence on their behavior. We will analyze and compare factors such as local crime and weather in the Louisville, Kentucky area for our study. </a:t>
              </a:r>
              <a:r>
                <a:rPr b="0" i="0" lang="en-US" sz="3100" u="none" cap="none" strike="noStrike">
                  <a:solidFill>
                    <a:schemeClr val="dk1"/>
                  </a:solidFill>
                  <a:latin typeface="Calibri"/>
                  <a:ea typeface="Calibri"/>
                  <a:cs typeface="Calibri"/>
                  <a:sym typeface="Calibri"/>
                </a:rPr>
                <a:t>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pic>
        <p:nvPicPr>
          <p:cNvPr id="279" name="Google Shape;279;g89fcbe1fc1_0_61"/>
          <p:cNvPicPr preferRelativeResize="0"/>
          <p:nvPr/>
        </p:nvPicPr>
        <p:blipFill>
          <a:blip r:embed="rId3">
            <a:alphaModFix/>
          </a:blip>
          <a:stretch>
            <a:fillRect/>
          </a:stretch>
        </p:blipFill>
        <p:spPr>
          <a:xfrm>
            <a:off x="5974762" y="1853329"/>
            <a:ext cx="6120950" cy="4295792"/>
          </a:xfrm>
          <a:prstGeom prst="rect">
            <a:avLst/>
          </a:prstGeom>
          <a:noFill/>
          <a:ln>
            <a:noFill/>
          </a:ln>
        </p:spPr>
      </p:pic>
      <p:sp>
        <p:nvSpPr>
          <p:cNvPr id="280" name="Google Shape;280;g89fcbe1fc1_0_61"/>
          <p:cNvSpPr txBox="1"/>
          <p:nvPr/>
        </p:nvSpPr>
        <p:spPr>
          <a:xfrm>
            <a:off x="708100" y="365063"/>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281" name="Google Shape;281;g89fcbe1fc1_0_61"/>
          <p:cNvPicPr preferRelativeResize="0"/>
          <p:nvPr/>
        </p:nvPicPr>
        <p:blipFill>
          <a:blip r:embed="rId4">
            <a:alphaModFix/>
          </a:blip>
          <a:stretch>
            <a:fillRect/>
          </a:stretch>
        </p:blipFill>
        <p:spPr>
          <a:xfrm>
            <a:off x="208250" y="1691900"/>
            <a:ext cx="6120950" cy="4618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g8a14bac762_1_18"/>
          <p:cNvSpPr txBox="1"/>
          <p:nvPr/>
        </p:nvSpPr>
        <p:spPr>
          <a:xfrm>
            <a:off x="708100" y="365063"/>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287" name="Google Shape;287;g8a14bac762_1_18"/>
          <p:cNvPicPr preferRelativeResize="0"/>
          <p:nvPr/>
        </p:nvPicPr>
        <p:blipFill>
          <a:blip r:embed="rId3">
            <a:alphaModFix/>
          </a:blip>
          <a:stretch>
            <a:fillRect/>
          </a:stretch>
        </p:blipFill>
        <p:spPr>
          <a:xfrm>
            <a:off x="2899975" y="1461550"/>
            <a:ext cx="6392050" cy="539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g8aca8d8a00_1_0"/>
          <p:cNvSpPr txBox="1"/>
          <p:nvPr/>
        </p:nvSpPr>
        <p:spPr>
          <a:xfrm>
            <a:off x="708100" y="365063"/>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293" name="Google Shape;293;g8aca8d8a00_1_0"/>
          <p:cNvPicPr preferRelativeResize="0"/>
          <p:nvPr/>
        </p:nvPicPr>
        <p:blipFill>
          <a:blip r:embed="rId3">
            <a:alphaModFix/>
          </a:blip>
          <a:stretch>
            <a:fillRect/>
          </a:stretch>
        </p:blipFill>
        <p:spPr>
          <a:xfrm>
            <a:off x="1917475" y="1330075"/>
            <a:ext cx="8096851" cy="55279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g8a14bac762_1_28"/>
          <p:cNvSpPr txBox="1"/>
          <p:nvPr/>
        </p:nvSpPr>
        <p:spPr>
          <a:xfrm>
            <a:off x="838200" y="199813"/>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299" name="Google Shape;299;g8a14bac762_1_28"/>
          <p:cNvPicPr preferRelativeResize="0"/>
          <p:nvPr/>
        </p:nvPicPr>
        <p:blipFill>
          <a:blip r:embed="rId3">
            <a:alphaModFix/>
          </a:blip>
          <a:stretch>
            <a:fillRect/>
          </a:stretch>
        </p:blipFill>
        <p:spPr>
          <a:xfrm>
            <a:off x="838200" y="1300384"/>
            <a:ext cx="10515600" cy="555760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g8aca8d8a00_1_12"/>
          <p:cNvSpPr txBox="1"/>
          <p:nvPr/>
        </p:nvSpPr>
        <p:spPr>
          <a:xfrm>
            <a:off x="708100" y="365063"/>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305" name="Google Shape;305;g8aca8d8a00_1_12"/>
          <p:cNvPicPr preferRelativeResize="0"/>
          <p:nvPr/>
        </p:nvPicPr>
        <p:blipFill>
          <a:blip r:embed="rId3">
            <a:alphaModFix/>
          </a:blip>
          <a:stretch>
            <a:fillRect/>
          </a:stretch>
        </p:blipFill>
        <p:spPr>
          <a:xfrm>
            <a:off x="2574700" y="1454225"/>
            <a:ext cx="7042600" cy="54037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8a14bac762_1_49"/>
          <p:cNvSpPr txBox="1"/>
          <p:nvPr/>
        </p:nvSpPr>
        <p:spPr>
          <a:xfrm>
            <a:off x="838200" y="150238"/>
            <a:ext cx="10515600" cy="1325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Analysis</a:t>
            </a:r>
            <a:endParaRPr/>
          </a:p>
        </p:txBody>
      </p:sp>
      <p:pic>
        <p:nvPicPr>
          <p:cNvPr id="311" name="Google Shape;311;g8a14bac762_1_49"/>
          <p:cNvPicPr preferRelativeResize="0"/>
          <p:nvPr/>
        </p:nvPicPr>
        <p:blipFill>
          <a:blip r:embed="rId3">
            <a:alphaModFix/>
          </a:blip>
          <a:stretch>
            <a:fillRect/>
          </a:stretch>
        </p:blipFill>
        <p:spPr>
          <a:xfrm>
            <a:off x="-1" y="1983169"/>
            <a:ext cx="5722702" cy="3701250"/>
          </a:xfrm>
          <a:prstGeom prst="rect">
            <a:avLst/>
          </a:prstGeom>
          <a:noFill/>
          <a:ln>
            <a:noFill/>
          </a:ln>
        </p:spPr>
      </p:pic>
      <p:pic>
        <p:nvPicPr>
          <p:cNvPr id="312" name="Google Shape;312;g8a14bac762_1_49"/>
          <p:cNvPicPr preferRelativeResize="0"/>
          <p:nvPr/>
        </p:nvPicPr>
        <p:blipFill>
          <a:blip r:embed="rId4">
            <a:alphaModFix/>
          </a:blip>
          <a:stretch>
            <a:fillRect/>
          </a:stretch>
        </p:blipFill>
        <p:spPr>
          <a:xfrm>
            <a:off x="6631325" y="1131325"/>
            <a:ext cx="5312700" cy="5221850"/>
          </a:xfrm>
          <a:prstGeom prst="rect">
            <a:avLst/>
          </a:prstGeom>
          <a:noFill/>
          <a:ln>
            <a:noFill/>
          </a:ln>
        </p:spPr>
      </p:pic>
      <p:pic>
        <p:nvPicPr>
          <p:cNvPr id="313" name="Google Shape;313;g8a14bac762_1_49"/>
          <p:cNvPicPr preferRelativeResize="0"/>
          <p:nvPr/>
        </p:nvPicPr>
        <p:blipFill>
          <a:blip r:embed="rId5">
            <a:alphaModFix/>
          </a:blip>
          <a:stretch>
            <a:fillRect/>
          </a:stretch>
        </p:blipFill>
        <p:spPr>
          <a:xfrm>
            <a:off x="1379075" y="6353175"/>
            <a:ext cx="9433851" cy="50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319" name="Google Shape;31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320" name="Google Shape;320;p14"/>
          <p:cNvSpPr/>
          <p:nvPr/>
        </p:nvSpPr>
        <p:spPr>
          <a:xfrm>
            <a:off x="155448" y="15240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1" name="Google Shape;321;p14"/>
          <p:cNvSpPr/>
          <p:nvPr/>
        </p:nvSpPr>
        <p:spPr>
          <a:xfrm>
            <a:off x="10361095" y="152401"/>
            <a:ext cx="1135066" cy="477997"/>
          </a:xfrm>
          <a:custGeom>
            <a:rect b="b" l="l" r="r" t="t"/>
            <a:pathLst>
              <a:path extrusionOk="0" h="477997" w="1135066">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22" name="Google Shape;322;p14"/>
          <p:cNvSpPr txBox="1"/>
          <p:nvPr/>
        </p:nvSpPr>
        <p:spPr>
          <a:xfrm>
            <a:off x="990600" y="2127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Post Mortem</a:t>
            </a:r>
            <a:endParaRPr/>
          </a:p>
        </p:txBody>
      </p:sp>
      <p:sp>
        <p:nvSpPr>
          <p:cNvPr id="323" name="Google Shape;323;p14"/>
          <p:cNvSpPr/>
          <p:nvPr/>
        </p:nvSpPr>
        <p:spPr>
          <a:xfrm flipH="1" rot="-5400000">
            <a:off x="708110" y="2335623"/>
            <a:ext cx="4083433" cy="4083433"/>
          </a:xfrm>
          <a:prstGeom prst="arc">
            <a:avLst>
              <a:gd fmla="val 16200000"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324" name="Google Shape;324;p14"/>
          <p:cNvSpPr txBox="1"/>
          <p:nvPr/>
        </p:nvSpPr>
        <p:spPr>
          <a:xfrm>
            <a:off x="609600" y="1385900"/>
            <a:ext cx="11051400" cy="53199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600"/>
              </a:spcBef>
              <a:spcAft>
                <a:spcPts val="0"/>
              </a:spcAft>
              <a:buNone/>
            </a:pPr>
            <a:r>
              <a:rPr i="0" lang="en-US" sz="3500" u="none" cap="none" strike="noStrike">
                <a:solidFill>
                  <a:schemeClr val="dk1"/>
                </a:solidFill>
                <a:latin typeface="Calibri"/>
                <a:ea typeface="Calibri"/>
                <a:cs typeface="Calibri"/>
                <a:sym typeface="Calibri"/>
              </a:rPr>
              <a:t>Discuss any additional questions that came up, but which you didn't have time to answer: </a:t>
            </a:r>
            <a:endParaRPr i="0" sz="3500" u="none" cap="none" strike="noStrike">
              <a:solidFill>
                <a:schemeClr val="dk1"/>
              </a:solidFill>
              <a:latin typeface="Calibri"/>
              <a:ea typeface="Calibri"/>
              <a:cs typeface="Calibri"/>
              <a:sym typeface="Calibri"/>
            </a:endParaRPr>
          </a:p>
          <a:p>
            <a:pPr indent="-387350" lvl="0" marL="457200" rtl="0" algn="l">
              <a:lnSpc>
                <a:spcPct val="90000"/>
              </a:lnSpc>
              <a:spcBef>
                <a:spcPts val="60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Based on nulls, does documentation quality increase based on 30 yrs of data?</a:t>
            </a:r>
            <a:endParaRPr sz="2500">
              <a:solidFill>
                <a:schemeClr val="dk1"/>
              </a:solidFill>
              <a:latin typeface="Calibri"/>
              <a:ea typeface="Calibri"/>
              <a:cs typeface="Calibri"/>
              <a:sym typeface="Calibri"/>
            </a:endParaRPr>
          </a:p>
          <a:p>
            <a:pPr indent="0" lvl="0" marL="0" rtl="0" algn="l">
              <a:lnSpc>
                <a:spcPct val="90000"/>
              </a:lnSpc>
              <a:spcBef>
                <a:spcPts val="600"/>
              </a:spcBef>
              <a:spcAft>
                <a:spcPts val="0"/>
              </a:spcAft>
              <a:buNone/>
            </a:pPr>
            <a:r>
              <a:t/>
            </a:r>
            <a:endParaRPr sz="2500">
              <a:solidFill>
                <a:schemeClr val="dk1"/>
              </a:solidFill>
              <a:latin typeface="Calibri"/>
              <a:ea typeface="Calibri"/>
              <a:cs typeface="Calibri"/>
              <a:sym typeface="Calibri"/>
            </a:endParaRPr>
          </a:p>
          <a:p>
            <a:pPr indent="0" lvl="0" marL="0" marR="0" rtl="0" algn="l">
              <a:lnSpc>
                <a:spcPct val="90000"/>
              </a:lnSpc>
              <a:spcBef>
                <a:spcPts val="600"/>
              </a:spcBef>
              <a:spcAft>
                <a:spcPts val="0"/>
              </a:spcAft>
              <a:buNone/>
            </a:pPr>
            <a:r>
              <a:rPr i="0" lang="en-US" sz="3500" u="none" cap="none" strike="noStrike">
                <a:solidFill>
                  <a:schemeClr val="dk1"/>
                </a:solidFill>
                <a:latin typeface="Calibri"/>
                <a:ea typeface="Calibri"/>
                <a:cs typeface="Calibri"/>
                <a:sym typeface="Calibri"/>
              </a:rPr>
              <a:t>What would you research next, if you had two more </a:t>
            </a:r>
            <a:r>
              <a:rPr lang="en-US" sz="3500">
                <a:solidFill>
                  <a:schemeClr val="dk1"/>
                </a:solidFill>
                <a:latin typeface="Calibri"/>
                <a:ea typeface="Calibri"/>
                <a:cs typeface="Calibri"/>
                <a:sym typeface="Calibri"/>
              </a:rPr>
              <a:t>w</a:t>
            </a:r>
            <a:r>
              <a:rPr i="0" lang="en-US" sz="3500" u="none" cap="none" strike="noStrike">
                <a:solidFill>
                  <a:schemeClr val="dk1"/>
                </a:solidFill>
                <a:latin typeface="Calibri"/>
                <a:ea typeface="Calibri"/>
                <a:cs typeface="Calibri"/>
                <a:sym typeface="Calibri"/>
              </a:rPr>
              <a:t>eeks? </a:t>
            </a:r>
            <a:endParaRPr sz="3500">
              <a:solidFill>
                <a:schemeClr val="dk1"/>
              </a:solidFill>
              <a:latin typeface="Calibri"/>
              <a:ea typeface="Calibri"/>
              <a:cs typeface="Calibri"/>
              <a:sym typeface="Calibri"/>
            </a:endParaRPr>
          </a:p>
          <a:p>
            <a:pPr indent="-387350" lvl="0" marL="457200" marR="0" rtl="0" algn="l">
              <a:lnSpc>
                <a:spcPct val="90000"/>
              </a:lnSpc>
              <a:spcBef>
                <a:spcPts val="60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Other environmental factors that could possibly influence on the number of bites (or crime) in the 5 year time range</a:t>
            </a:r>
            <a:endParaRPr sz="25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Where is the bite more dangerous (i.e  leg, arm, etc)?</a:t>
            </a:r>
            <a:endParaRPr sz="25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Which animal bite is most dangerous?</a:t>
            </a:r>
            <a:endParaRPr sz="25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How does the animal bite information in Louisville, KY compare to that across the United States?</a:t>
            </a:r>
            <a:endParaRPr sz="25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Analyzing recent data (2018 +)</a:t>
            </a:r>
            <a:endParaRPr sz="2500">
              <a:solidFill>
                <a:schemeClr val="dk1"/>
              </a:solidFill>
              <a:latin typeface="Calibri"/>
              <a:ea typeface="Calibri"/>
              <a:cs typeface="Calibri"/>
              <a:sym typeface="Calibri"/>
            </a:endParaRPr>
          </a:p>
          <a:p>
            <a:pPr indent="0" lvl="0" marL="914400" marR="0" rtl="0" algn="l">
              <a:lnSpc>
                <a:spcPct val="90000"/>
              </a:lnSpc>
              <a:spcBef>
                <a:spcPts val="600"/>
              </a:spcBef>
              <a:spcAft>
                <a:spcPts val="0"/>
              </a:spcAft>
              <a:buNone/>
            </a:pPr>
            <a:r>
              <a:t/>
            </a:r>
            <a:endParaRPr sz="1700">
              <a:solidFill>
                <a:schemeClr val="dk1"/>
              </a:solidFill>
            </a:endParaRPr>
          </a:p>
          <a:p>
            <a:pPr indent="0" lvl="0" marL="0" marR="0" rtl="0" algn="l">
              <a:lnSpc>
                <a:spcPct val="90000"/>
              </a:lnSpc>
              <a:spcBef>
                <a:spcPts val="6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28" name="Shape 328"/>
        <p:cNvGrpSpPr/>
        <p:nvPr/>
      </p:nvGrpSpPr>
      <p:grpSpPr>
        <a:xfrm>
          <a:off x="0" y="0"/>
          <a:ext cx="0" cy="0"/>
          <a:chOff x="0" y="0"/>
          <a:chExt cx="0" cy="0"/>
        </a:xfrm>
      </p:grpSpPr>
      <p:sp>
        <p:nvSpPr>
          <p:cNvPr id="329" name="Google Shape;329;p1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30" name="Google Shape;330;p15"/>
          <p:cNvSpPr/>
          <p:nvPr/>
        </p:nvSpPr>
        <p:spPr>
          <a:xfrm flipH="1" rot="-5588041">
            <a:off x="548353" y="314719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31" name="Google Shape;331;p15"/>
          <p:cNvSpPr txBox="1"/>
          <p:nvPr>
            <p:ph type="title"/>
          </p:nvPr>
        </p:nvSpPr>
        <p:spPr>
          <a:xfrm>
            <a:off x="874815" y="2322864"/>
            <a:ext cx="5491090"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en-US" sz="6000">
                <a:solidFill>
                  <a:schemeClr val="dk1"/>
                </a:solidFill>
                <a:latin typeface="Calibri"/>
                <a:ea typeface="Calibri"/>
                <a:cs typeface="Calibri"/>
                <a:sym typeface="Calibri"/>
              </a:rPr>
              <a:t>Questions?</a:t>
            </a:r>
            <a:endParaRPr/>
          </a:p>
        </p:txBody>
      </p:sp>
      <p:pic>
        <p:nvPicPr>
          <p:cNvPr descr="Help" id="332" name="Google Shape;332;p15"/>
          <p:cNvPicPr preferRelativeResize="0"/>
          <p:nvPr/>
        </p:nvPicPr>
        <p:blipFill rotWithShape="1">
          <a:blip r:embed="rId3">
            <a:alphaModFix/>
          </a:blip>
          <a:srcRect b="0" l="0" r="0" t="0"/>
          <a:stretch/>
        </p:blipFill>
        <p:spPr>
          <a:xfrm>
            <a:off x="6417733" y="654567"/>
            <a:ext cx="5169282" cy="5169282"/>
          </a:xfrm>
          <a:custGeom>
            <a:rect b="b" l="l" r="r" t="t"/>
            <a:pathLst>
              <a:path extrusionOk="0" h="5347063" w="4579832">
                <a:moveTo>
                  <a:pt x="106985" y="0"/>
                </a:moveTo>
                <a:lnTo>
                  <a:pt x="4472847" y="0"/>
                </a:lnTo>
                <a:cubicBezTo>
                  <a:pt x="4531933" y="0"/>
                  <a:pt x="4579832" y="47899"/>
                  <a:pt x="4579832" y="106985"/>
                </a:cubicBezTo>
                <a:lnTo>
                  <a:pt x="4579832" y="5240078"/>
                </a:lnTo>
                <a:cubicBezTo>
                  <a:pt x="4579832" y="5299164"/>
                  <a:pt x="4531933" y="5347063"/>
                  <a:pt x="4472847" y="5347063"/>
                </a:cubicBezTo>
                <a:lnTo>
                  <a:pt x="106985" y="5347063"/>
                </a:lnTo>
                <a:cubicBezTo>
                  <a:pt x="47899" y="5347063"/>
                  <a:pt x="0" y="5299164"/>
                  <a:pt x="0" y="5240078"/>
                </a:cubicBezTo>
                <a:lnTo>
                  <a:pt x="0" y="106985"/>
                </a:lnTo>
                <a:cubicBezTo>
                  <a:pt x="0" y="47899"/>
                  <a:pt x="47899" y="0"/>
                  <a:pt x="106985" y="0"/>
                </a:cubicBezTo>
                <a:close/>
              </a:path>
            </a:pathLst>
          </a:custGeom>
          <a:noFill/>
          <a:ln>
            <a:noFill/>
          </a:ln>
        </p:spPr>
      </p:pic>
      <p:sp>
        <p:nvSpPr>
          <p:cNvPr id="333" name="Google Shape;333;p15"/>
          <p:cNvSpPr/>
          <p:nvPr/>
        </p:nvSpPr>
        <p:spPr>
          <a:xfrm>
            <a:off x="11038584" y="447363"/>
            <a:ext cx="734141" cy="734141"/>
          </a:xfrm>
          <a:prstGeom prst="rect">
            <a:avLst/>
          </a:prstGeom>
          <a:noFill/>
          <a:ln cap="flat" cmpd="sng" w="127000">
            <a:solidFill>
              <a:schemeClr val="accent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05" name="Google Shape;105;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06" name="Google Shape;106;p3"/>
          <p:cNvPicPr preferRelativeResize="0"/>
          <p:nvPr/>
        </p:nvPicPr>
        <p:blipFill rotWithShape="1">
          <a:blip r:embed="rId3">
            <a:alphaModFix/>
          </a:blip>
          <a:srcRect b="15732" l="0" r="0" t="0"/>
          <a:stretch/>
        </p:blipFill>
        <p:spPr>
          <a:xfrm>
            <a:off x="20" y="10"/>
            <a:ext cx="12191980" cy="6857989"/>
          </a:xfrm>
          <a:prstGeom prst="rect">
            <a:avLst/>
          </a:prstGeom>
          <a:noFill/>
          <a:ln>
            <a:noFill/>
          </a:ln>
        </p:spPr>
      </p:pic>
      <p:sp>
        <p:nvSpPr>
          <p:cNvPr id="107" name="Google Shape;107;p3"/>
          <p:cNvSpPr/>
          <p:nvPr/>
        </p:nvSpPr>
        <p:spPr>
          <a:xfrm>
            <a:off x="0" y="0"/>
            <a:ext cx="12196800"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08" name="Google Shape;108;p3"/>
          <p:cNvSpPr txBox="1"/>
          <p:nvPr/>
        </p:nvSpPr>
        <p:spPr>
          <a:xfrm>
            <a:off x="990600" y="1365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5000" u="none" cap="none" strike="noStrike">
                <a:solidFill>
                  <a:schemeClr val="dk1"/>
                </a:solidFill>
                <a:latin typeface="Calibri"/>
                <a:ea typeface="Calibri"/>
                <a:cs typeface="Calibri"/>
                <a:sym typeface="Calibri"/>
              </a:rPr>
              <a:t>Motivation &amp; Summary Slide</a:t>
            </a:r>
            <a:endParaRPr b="0" i="0" sz="5000" u="none" cap="none" strike="noStrike">
              <a:solidFill>
                <a:schemeClr val="dk1"/>
              </a:solidFill>
              <a:latin typeface="Calibri"/>
              <a:ea typeface="Calibri"/>
              <a:cs typeface="Calibri"/>
              <a:sym typeface="Calibri"/>
            </a:endParaRPr>
          </a:p>
        </p:txBody>
      </p:sp>
      <p:grpSp>
        <p:nvGrpSpPr>
          <p:cNvPr id="109" name="Google Shape;109;p3"/>
          <p:cNvGrpSpPr/>
          <p:nvPr/>
        </p:nvGrpSpPr>
        <p:grpSpPr>
          <a:xfrm>
            <a:off x="990600" y="1088654"/>
            <a:ext cx="10515600" cy="5845521"/>
            <a:chOff x="0" y="-889371"/>
            <a:chExt cx="10515600" cy="5845521"/>
          </a:xfrm>
        </p:grpSpPr>
        <p:sp>
          <p:nvSpPr>
            <p:cNvPr id="110" name="Google Shape;110;p3"/>
            <p:cNvSpPr/>
            <p:nvPr/>
          </p:nvSpPr>
          <p:spPr>
            <a:xfrm>
              <a:off x="0" y="-757466"/>
              <a:ext cx="10515600" cy="11871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txBox="1"/>
            <p:nvPr/>
          </p:nvSpPr>
          <p:spPr>
            <a:xfrm>
              <a:off x="20550" y="-889371"/>
              <a:ext cx="10474500" cy="1467300"/>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1" i="0" lang="en-US" sz="3000" u="none" cap="none" strike="noStrike">
                  <a:solidFill>
                    <a:schemeClr val="lt1"/>
                  </a:solidFill>
                  <a:latin typeface="Calibri"/>
                  <a:ea typeface="Calibri"/>
                  <a:cs typeface="Calibri"/>
                  <a:sym typeface="Calibri"/>
                </a:rPr>
                <a:t>Describe the questions you asked</a:t>
              </a:r>
              <a:r>
                <a:rPr b="1" lang="en-US" sz="3000">
                  <a:solidFill>
                    <a:schemeClr val="lt1"/>
                  </a:solidFill>
                  <a:latin typeface="Calibri"/>
                  <a:ea typeface="Calibri"/>
                  <a:cs typeface="Calibri"/>
                  <a:sym typeface="Calibri"/>
                </a:rPr>
                <a:t>:</a:t>
              </a:r>
              <a:endParaRPr sz="2400"/>
            </a:p>
          </p:txBody>
        </p:sp>
        <p:sp>
          <p:nvSpPr>
            <p:cNvPr id="112" name="Google Shape;112;p3"/>
            <p:cNvSpPr txBox="1"/>
            <p:nvPr/>
          </p:nvSpPr>
          <p:spPr>
            <a:xfrm>
              <a:off x="0" y="501450"/>
              <a:ext cx="10515600" cy="4454700"/>
            </a:xfrm>
            <a:prstGeom prst="rect">
              <a:avLst/>
            </a:prstGeom>
            <a:noFill/>
            <a:ln>
              <a:noFill/>
            </a:ln>
          </p:spPr>
          <p:txBody>
            <a:bodyPr anchorCtr="0" anchor="t" bIns="25400" lIns="333850" spcFirstLastPara="1" rIns="142225" wrap="square" tIns="25400">
              <a:noAutofit/>
            </a:bodyPr>
            <a:lstStyle/>
            <a:p>
              <a:pPr indent="-228600" lvl="1" marL="228600" marR="0" rtl="0" algn="just">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Which zip code has the most bites?</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animal types </a:t>
              </a:r>
              <a:r>
                <a:rPr lang="en-US" sz="2000">
                  <a:solidFill>
                    <a:schemeClr val="dk1"/>
                  </a:solidFill>
                  <a:latin typeface="Calibri"/>
                  <a:ea typeface="Calibri"/>
                  <a:cs typeface="Calibri"/>
                  <a:sym typeface="Calibri"/>
                </a:rPr>
                <a:t>has the most bites</a:t>
              </a:r>
              <a:r>
                <a:rPr b="0" i="0" lang="en-US" sz="2000" u="none" cap="none" strike="noStrike">
                  <a:solidFill>
                    <a:schemeClr val="dk1"/>
                  </a:solidFill>
                  <a:latin typeface="Calibri"/>
                  <a:ea typeface="Calibri"/>
                  <a:cs typeface="Calibri"/>
                  <a:sym typeface="Calibri"/>
                </a:rPr>
                <a:t>?</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type of breed has </a:t>
              </a:r>
              <a:r>
                <a:rPr lang="en-US" sz="2000">
                  <a:solidFill>
                    <a:schemeClr val="dk1"/>
                  </a:solidFill>
                  <a:latin typeface="Calibri"/>
                  <a:ea typeface="Calibri"/>
                  <a:cs typeface="Calibri"/>
                  <a:sym typeface="Calibri"/>
                </a:rPr>
                <a:t>the most bites</a:t>
              </a:r>
              <a:r>
                <a:rPr b="0" i="0" lang="en-US" sz="2000" u="none" cap="none" strike="noStrike">
                  <a:solidFill>
                    <a:schemeClr val="dk1"/>
                  </a:solidFill>
                  <a:latin typeface="Calibri"/>
                  <a:ea typeface="Calibri"/>
                  <a:cs typeface="Calibri"/>
                  <a:sym typeface="Calibri"/>
                </a:rPr>
                <a:t>?</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What is the gender distribution?</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Is there a trend between all these?</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Is there a correlation between weather and number of bites</a:t>
              </a:r>
              <a:endParaRPr/>
            </a:p>
            <a:p>
              <a:pPr indent="-101600" lvl="1" marL="228600" marR="0" rtl="0" algn="just">
                <a:lnSpc>
                  <a:spcPct val="90000"/>
                </a:lnSpc>
                <a:spcBef>
                  <a:spcPts val="40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a:p>
              <a:pPr indent="-228600" lvl="1" marL="228600" marR="0" rtl="0" algn="just">
                <a:lnSpc>
                  <a:spcPct val="90000"/>
                </a:lnSpc>
                <a:spcBef>
                  <a:spcPts val="4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Is there a correlation between overall crime and number of bites</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18" name="Google Shape;118;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19" name="Google Shape;119;p4"/>
          <p:cNvPicPr preferRelativeResize="0"/>
          <p:nvPr/>
        </p:nvPicPr>
        <p:blipFill rotWithShape="1">
          <a:blip r:embed="rId3">
            <a:alphaModFix/>
          </a:blip>
          <a:srcRect b="15730" l="0" r="0" t="0"/>
          <a:stretch/>
        </p:blipFill>
        <p:spPr>
          <a:xfrm>
            <a:off x="20" y="10"/>
            <a:ext cx="12191980" cy="6857989"/>
          </a:xfrm>
          <a:prstGeom prst="rect">
            <a:avLst/>
          </a:prstGeom>
          <a:noFill/>
          <a:ln>
            <a:noFill/>
          </a:ln>
        </p:spPr>
      </p:pic>
      <p:sp>
        <p:nvSpPr>
          <p:cNvPr id="120" name="Google Shape;120;p4"/>
          <p:cNvSpPr/>
          <p:nvPr/>
        </p:nvSpPr>
        <p:spPr>
          <a:xfrm>
            <a:off x="0" y="0"/>
            <a:ext cx="12196800"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1" name="Google Shape;121;p4"/>
          <p:cNvSpPr txBox="1"/>
          <p:nvPr/>
        </p:nvSpPr>
        <p:spPr>
          <a:xfrm>
            <a:off x="990600" y="136525"/>
            <a:ext cx="10515600" cy="13257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Motivation &amp; Summary Slide</a:t>
            </a:r>
            <a:endParaRPr/>
          </a:p>
        </p:txBody>
      </p:sp>
      <p:grpSp>
        <p:nvGrpSpPr>
          <p:cNvPr id="122" name="Google Shape;122;p4"/>
          <p:cNvGrpSpPr/>
          <p:nvPr/>
        </p:nvGrpSpPr>
        <p:grpSpPr>
          <a:xfrm>
            <a:off x="836003" y="1022701"/>
            <a:ext cx="10563972" cy="1403573"/>
            <a:chOff x="-152403" y="-820226"/>
            <a:chExt cx="10515600" cy="1766390"/>
          </a:xfrm>
        </p:grpSpPr>
        <p:sp>
          <p:nvSpPr>
            <p:cNvPr id="123" name="Google Shape;123;p4"/>
            <p:cNvSpPr/>
            <p:nvPr/>
          </p:nvSpPr>
          <p:spPr>
            <a:xfrm>
              <a:off x="-152403" y="-699936"/>
              <a:ext cx="10515600" cy="16461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txBox="1"/>
            <p:nvPr/>
          </p:nvSpPr>
          <p:spPr>
            <a:xfrm>
              <a:off x="-44698" y="-820226"/>
              <a:ext cx="10300200" cy="1514100"/>
            </a:xfrm>
            <a:prstGeom prst="rect">
              <a:avLst/>
            </a:prstGeom>
            <a:noFill/>
            <a:ln>
              <a:noFill/>
            </a:ln>
          </p:spPr>
          <p:txBody>
            <a:bodyPr anchorCtr="0" anchor="ctr" bIns="152400" lIns="152400" spcFirstLastPara="1" rIns="152400" wrap="square" tIns="152400">
              <a:noAutofit/>
            </a:bodyPr>
            <a:lstStyle/>
            <a:p>
              <a:pPr indent="0" lvl="0" marL="0" marR="0" rtl="0" algn="l">
                <a:lnSpc>
                  <a:spcPct val="90000"/>
                </a:lnSpc>
                <a:spcBef>
                  <a:spcPts val="0"/>
                </a:spcBef>
                <a:spcAft>
                  <a:spcPts val="0"/>
                </a:spcAft>
                <a:buClr>
                  <a:schemeClr val="lt1"/>
                </a:buClr>
                <a:buSzPts val="4000"/>
                <a:buFont typeface="Calibri"/>
                <a:buNone/>
              </a:pPr>
              <a:r>
                <a:rPr b="1" i="0" lang="en-US" sz="3000" u="none" cap="none" strike="noStrike">
                  <a:solidFill>
                    <a:schemeClr val="lt1"/>
                  </a:solidFill>
                  <a:latin typeface="Calibri"/>
                  <a:ea typeface="Calibri"/>
                  <a:cs typeface="Calibri"/>
                  <a:sym typeface="Calibri"/>
                </a:rPr>
                <a:t>Describe whether you were able to answer these questions to your satisfaction, and briefly summarize your findings </a:t>
              </a:r>
              <a:endParaRPr sz="3000">
                <a:latin typeface="Calibri"/>
                <a:ea typeface="Calibri"/>
                <a:cs typeface="Calibri"/>
                <a:sym typeface="Calibri"/>
              </a:endParaRPr>
            </a:p>
          </p:txBody>
        </p:sp>
      </p:grpSp>
      <p:sp>
        <p:nvSpPr>
          <p:cNvPr id="125" name="Google Shape;125;p4"/>
          <p:cNvSpPr txBox="1"/>
          <p:nvPr/>
        </p:nvSpPr>
        <p:spPr>
          <a:xfrm>
            <a:off x="838200" y="2528925"/>
            <a:ext cx="8061000" cy="39708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Ultimately yes, some answers to these questions were more surprising than others.</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From our research and analysis, we found:</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Zip Code</a:t>
            </a:r>
            <a:r>
              <a:rPr lang="en-US" sz="2200">
                <a:latin typeface="Calibri"/>
                <a:ea typeface="Calibri"/>
                <a:cs typeface="Calibri"/>
                <a:sym typeface="Calibri"/>
              </a:rPr>
              <a:t> 40291 has the most bites in Louisville, Kentucky</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Dogs are the cause for 81.3% of animal bites recorded</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The dog breed with the most bites is the Pit Bull</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Males bite twice as much than Females from the recorded info</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correlation between weather and bites? yes, but not significant</a:t>
            </a:r>
            <a:endParaRPr sz="2200">
              <a:latin typeface="Calibri"/>
              <a:ea typeface="Calibri"/>
              <a:cs typeface="Calibri"/>
              <a:sym typeface="Calibri"/>
            </a:endParaRPr>
          </a:p>
          <a:p>
            <a:pPr indent="-368300" lvl="1" marL="914400" rtl="0" algn="l">
              <a:spcBef>
                <a:spcPts val="0"/>
              </a:spcBef>
              <a:spcAft>
                <a:spcPts val="0"/>
              </a:spcAft>
              <a:buClr>
                <a:schemeClr val="dk1"/>
              </a:buClr>
              <a:buSzPts val="2200"/>
              <a:buFont typeface="Calibri"/>
              <a:buChar char="○"/>
            </a:pPr>
            <a:r>
              <a:rPr lang="en-US" sz="2200">
                <a:solidFill>
                  <a:schemeClr val="dk1"/>
                </a:solidFill>
                <a:latin typeface="Calibri"/>
                <a:ea typeface="Calibri"/>
                <a:cs typeface="Calibri"/>
                <a:sym typeface="Calibri"/>
              </a:rPr>
              <a:t>correlation between crime and bites? yes, but not significant</a:t>
            </a:r>
            <a:endParaRPr sz="2200">
              <a:solidFill>
                <a:schemeClr val="dk1"/>
              </a:solidFill>
              <a:latin typeface="Calibri"/>
              <a:ea typeface="Calibri"/>
              <a:cs typeface="Calibri"/>
              <a:sym typeface="Calibri"/>
            </a:endParaRPr>
          </a:p>
        </p:txBody>
      </p:sp>
      <p:pic>
        <p:nvPicPr>
          <p:cNvPr id="126" name="Google Shape;126;p4"/>
          <p:cNvPicPr preferRelativeResize="0"/>
          <p:nvPr/>
        </p:nvPicPr>
        <p:blipFill>
          <a:blip r:embed="rId4">
            <a:alphaModFix/>
          </a:blip>
          <a:stretch>
            <a:fillRect/>
          </a:stretch>
        </p:blipFill>
        <p:spPr>
          <a:xfrm>
            <a:off x="8777224" y="3962374"/>
            <a:ext cx="2794375" cy="277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30" name="Shape 130"/>
        <p:cNvGrpSpPr/>
        <p:nvPr/>
      </p:nvGrpSpPr>
      <p:grpSpPr>
        <a:xfrm>
          <a:off x="0" y="0"/>
          <a:ext cx="0" cy="0"/>
          <a:chOff x="0" y="0"/>
          <a:chExt cx="0" cy="0"/>
        </a:xfrm>
      </p:grpSpPr>
      <p:sp>
        <p:nvSpPr>
          <p:cNvPr id="131" name="Google Shape;131;p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2" name="Google Shape;132;p5"/>
          <p:cNvSpPr/>
          <p:nvPr/>
        </p:nvSpPr>
        <p:spPr>
          <a:xfrm>
            <a:off x="9519137"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Questionnaire" id="133" name="Google Shape;133;p5"/>
          <p:cNvPicPr preferRelativeResize="0"/>
          <p:nvPr/>
        </p:nvPicPr>
        <p:blipFill rotWithShape="1">
          <a:blip r:embed="rId3">
            <a:alphaModFix/>
          </a:blip>
          <a:srcRect b="0" l="0" r="0" t="0"/>
          <a:stretch/>
        </p:blipFill>
        <p:spPr>
          <a:xfrm>
            <a:off x="6541053" y="953955"/>
            <a:ext cx="4777381" cy="4777381"/>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34" name="Google Shape;134;p5"/>
          <p:cNvSpPr/>
          <p:nvPr/>
        </p:nvSpPr>
        <p:spPr>
          <a:xfrm>
            <a:off x="4602050" y="65016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5" name="Google Shape;135;p5"/>
          <p:cNvSpPr txBox="1"/>
          <p:nvPr>
            <p:ph type="title"/>
          </p:nvPr>
        </p:nvSpPr>
        <p:spPr>
          <a:xfrm>
            <a:off x="838201" y="479493"/>
            <a:ext cx="52578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5000"/>
              <a:t>Questions &amp; Data</a:t>
            </a:r>
            <a:endParaRPr sz="5000"/>
          </a:p>
        </p:txBody>
      </p:sp>
      <p:sp>
        <p:nvSpPr>
          <p:cNvPr id="136" name="Google Shape;136;p5"/>
          <p:cNvSpPr txBox="1"/>
          <p:nvPr>
            <p:ph idx="1" type="body"/>
          </p:nvPr>
        </p:nvSpPr>
        <p:spPr>
          <a:xfrm>
            <a:off x="838200" y="1701075"/>
            <a:ext cx="6216900" cy="497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None/>
            </a:pPr>
            <a:r>
              <a:rPr lang="en-US" sz="2300" u="sng">
                <a:latin typeface="Arial"/>
                <a:ea typeface="Arial"/>
                <a:cs typeface="Arial"/>
                <a:sym typeface="Arial"/>
              </a:rPr>
              <a:t>Why did we ask these questions:</a:t>
            </a:r>
            <a:r>
              <a:rPr lang="en-US" sz="2300">
                <a:latin typeface="Arial"/>
                <a:ea typeface="Arial"/>
                <a:cs typeface="Arial"/>
                <a:sym typeface="Arial"/>
              </a:rPr>
              <a:t>  </a:t>
            </a:r>
            <a:br>
              <a:rPr lang="en-US" sz="2300">
                <a:latin typeface="Arial"/>
                <a:ea typeface="Arial"/>
                <a:cs typeface="Arial"/>
                <a:sym typeface="Arial"/>
              </a:rPr>
            </a:br>
            <a:endParaRPr sz="2300">
              <a:latin typeface="Arial"/>
              <a:ea typeface="Arial"/>
              <a:cs typeface="Arial"/>
              <a:sym typeface="Arial"/>
            </a:endParaRPr>
          </a:p>
          <a:p>
            <a:pPr indent="0" lvl="0" marL="0" rtl="0" algn="l">
              <a:lnSpc>
                <a:spcPct val="115000"/>
              </a:lnSpc>
              <a:spcBef>
                <a:spcPts val="0"/>
              </a:spcBef>
              <a:spcAft>
                <a:spcPts val="0"/>
              </a:spcAft>
              <a:buNone/>
            </a:pPr>
            <a:r>
              <a:rPr lang="en-US" sz="2100">
                <a:latin typeface="Arial"/>
                <a:ea typeface="Arial"/>
                <a:cs typeface="Arial"/>
                <a:sym typeface="Arial"/>
              </a:rPr>
              <a:t>This information may be used to help establish local protocols that could possibly help the city and local officials reduce the number of animal bites reports if we do find a trend</a:t>
            </a:r>
            <a:r>
              <a:rPr lang="en-US" sz="2200">
                <a:latin typeface="Arial"/>
                <a:ea typeface="Arial"/>
                <a:cs typeface="Arial"/>
                <a:sym typeface="Arial"/>
              </a:rPr>
              <a:t>. </a:t>
            </a:r>
            <a:endParaRPr sz="2200">
              <a:latin typeface="Arial"/>
              <a:ea typeface="Arial"/>
              <a:cs typeface="Arial"/>
              <a:sym typeface="Arial"/>
            </a:endParaRPr>
          </a:p>
          <a:p>
            <a:pPr indent="0" lvl="0" marL="0" rtl="0" algn="l">
              <a:lnSpc>
                <a:spcPct val="115000"/>
              </a:lnSpc>
              <a:spcBef>
                <a:spcPts val="0"/>
              </a:spcBef>
              <a:spcAft>
                <a:spcPts val="0"/>
              </a:spcAft>
              <a:buNone/>
            </a:pPr>
            <a:r>
              <a:t/>
            </a:r>
            <a:endParaRPr sz="2300">
              <a:latin typeface="Arial"/>
              <a:ea typeface="Arial"/>
              <a:cs typeface="Arial"/>
              <a:sym typeface="Arial"/>
            </a:endParaRPr>
          </a:p>
          <a:p>
            <a:pPr indent="0" lvl="0" marL="0" rtl="0" algn="l">
              <a:lnSpc>
                <a:spcPct val="100000"/>
              </a:lnSpc>
              <a:spcBef>
                <a:spcPts val="0"/>
              </a:spcBef>
              <a:spcAft>
                <a:spcPts val="0"/>
              </a:spcAft>
              <a:buNone/>
            </a:pPr>
            <a:r>
              <a:rPr lang="en-US" sz="2300" u="sng">
                <a:latin typeface="Arial"/>
                <a:ea typeface="Arial"/>
                <a:cs typeface="Arial"/>
                <a:sym typeface="Arial"/>
              </a:rPr>
              <a:t>Who would benefit from this research:</a:t>
            </a:r>
            <a:br>
              <a:rPr lang="en-US" sz="2300" u="sng">
                <a:latin typeface="Arial"/>
                <a:ea typeface="Arial"/>
                <a:cs typeface="Arial"/>
                <a:sym typeface="Arial"/>
              </a:rPr>
            </a:br>
            <a:endParaRPr sz="2300" u="sng">
              <a:latin typeface="Arial"/>
              <a:ea typeface="Arial"/>
              <a:cs typeface="Arial"/>
              <a:sym typeface="Arial"/>
            </a:endParaRPr>
          </a:p>
          <a:p>
            <a:pPr indent="0" lvl="0" marL="0" rtl="0" algn="l">
              <a:lnSpc>
                <a:spcPct val="115000"/>
              </a:lnSpc>
              <a:spcBef>
                <a:spcPts val="0"/>
              </a:spcBef>
              <a:spcAft>
                <a:spcPts val="0"/>
              </a:spcAft>
              <a:buClr>
                <a:schemeClr val="dk1"/>
              </a:buClr>
              <a:buSzPts val="1100"/>
              <a:buFont typeface="Arial"/>
              <a:buNone/>
            </a:pPr>
            <a:r>
              <a:rPr lang="en-US" sz="2100">
                <a:latin typeface="Arial"/>
                <a:ea typeface="Arial"/>
                <a:cs typeface="Arial"/>
                <a:sym typeface="Arial"/>
              </a:rPr>
              <a:t>The city, local veterinarians, landlords, attorneys, insurance companies and the police could use this data to help restrict certain breeds that have the most reported bites based on zip code.</a:t>
            </a:r>
            <a:endParaRPr sz="2100">
              <a:latin typeface="Arial"/>
              <a:ea typeface="Arial"/>
              <a:cs typeface="Arial"/>
              <a:sym typeface="Arial"/>
            </a:endParaRPr>
          </a:p>
          <a:p>
            <a:pPr indent="0" lvl="0" marL="228600" rtl="0" algn="l">
              <a:lnSpc>
                <a:spcPct val="90000"/>
              </a:lnSpc>
              <a:spcBef>
                <a:spcPts val="0"/>
              </a:spcBef>
              <a:spcAft>
                <a:spcPts val="0"/>
              </a:spcAft>
              <a:buNone/>
            </a:pPr>
            <a:r>
              <a:rPr lang="en-US"/>
              <a:t> </a:t>
            </a:r>
            <a:endParaRPr/>
          </a:p>
          <a:p>
            <a:pPr indent="0" lvl="0" marL="228600" rtl="0" algn="l">
              <a:lnSpc>
                <a:spcPct val="90000"/>
              </a:lnSpc>
              <a:spcBef>
                <a:spcPts val="0"/>
              </a:spcBef>
              <a:spcAft>
                <a:spcPts val="0"/>
              </a:spcAft>
              <a:buNone/>
            </a:pPr>
            <a:r>
              <a:t/>
            </a:r>
            <a:endParaRPr/>
          </a:p>
          <a:p>
            <a:pPr indent="0" lvl="0" marL="0" rtl="0" algn="l">
              <a:spcBef>
                <a:spcPts val="0"/>
              </a:spcBef>
              <a:spcAft>
                <a:spcPts val="0"/>
              </a:spcAft>
              <a:buNone/>
            </a:pPr>
            <a:r>
              <a:t/>
            </a:r>
            <a:endParaRPr/>
          </a:p>
          <a:p>
            <a:pPr indent="0" lvl="0" marL="228600" rtl="0" algn="l">
              <a:spcBef>
                <a:spcPts val="0"/>
              </a:spcBef>
              <a:spcAft>
                <a:spcPts val="0"/>
              </a:spcAft>
              <a:buNone/>
            </a:pPr>
            <a:r>
              <a:t/>
            </a:r>
            <a:endParaRPr/>
          </a:p>
          <a:p>
            <a:pPr indent="0" lvl="0" marL="0" rtl="0" algn="l">
              <a:spcBef>
                <a:spcPts val="0"/>
              </a:spcBef>
              <a:spcAft>
                <a:spcPts val="0"/>
              </a:spcAft>
              <a:buNone/>
            </a:pPr>
            <a:r>
              <a:t/>
            </a:r>
            <a:endParaRPr/>
          </a:p>
          <a:p>
            <a:pPr indent="0" lvl="0" marL="22860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None/>
            </a:pPr>
            <a:r>
              <a:rPr lang="en-U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42" name="Google Shape;142;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143" name="Google Shape;143;p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44" name="Google Shape;144;p6"/>
          <p:cNvSpPr/>
          <p:nvPr/>
        </p:nvSpPr>
        <p:spPr>
          <a:xfrm>
            <a:off x="9519137" y="5486400"/>
            <a:ext cx="2672863" cy="1371600"/>
          </a:xfrm>
          <a:custGeom>
            <a:rect b="b" l="l" r="r" t="t"/>
            <a:pathLst>
              <a:path extrusionOk="0" h="1371600" w="2672863">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descr="Questionnaire" id="145" name="Google Shape;145;p6"/>
          <p:cNvPicPr preferRelativeResize="0"/>
          <p:nvPr/>
        </p:nvPicPr>
        <p:blipFill rotWithShape="1">
          <a:blip r:embed="rId3">
            <a:alphaModFix/>
          </a:blip>
          <a:srcRect b="0" l="0" r="0" t="0"/>
          <a:stretch/>
        </p:blipFill>
        <p:spPr>
          <a:xfrm>
            <a:off x="6541053" y="953955"/>
            <a:ext cx="4777381" cy="4777381"/>
          </a:xfrm>
          <a:custGeom>
            <a:rect b="b" l="l" r="r" t="t"/>
            <a:pathLst>
              <a:path extrusionOk="0" h="5643794" w="4777381">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ln>
            <a:noFill/>
          </a:ln>
        </p:spPr>
      </p:pic>
      <p:sp>
        <p:nvSpPr>
          <p:cNvPr id="146" name="Google Shape;146;p6"/>
          <p:cNvSpPr/>
          <p:nvPr/>
        </p:nvSpPr>
        <p:spPr>
          <a:xfrm>
            <a:off x="4602050" y="650160"/>
            <a:ext cx="2987899" cy="2987899"/>
          </a:xfrm>
          <a:prstGeom prst="arc">
            <a:avLst>
              <a:gd fmla="val 14441841" name="adj1"/>
              <a:gd fmla="val 0" name="adj2"/>
            </a:avLst>
          </a:prstGeom>
          <a:noFill/>
          <a:ln cap="rnd" cmpd="sng" w="127000">
            <a:solidFill>
              <a:schemeClr val="accent4"/>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7" name="Google Shape;147;p6"/>
          <p:cNvSpPr txBox="1"/>
          <p:nvPr/>
        </p:nvSpPr>
        <p:spPr>
          <a:xfrm>
            <a:off x="838201" y="479493"/>
            <a:ext cx="52578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5000" u="none" cap="none" strike="noStrike">
                <a:solidFill>
                  <a:schemeClr val="dk1"/>
                </a:solidFill>
                <a:latin typeface="Calibri"/>
                <a:ea typeface="Calibri"/>
                <a:cs typeface="Calibri"/>
                <a:sym typeface="Calibri"/>
              </a:rPr>
              <a:t>Questions &amp; Data</a:t>
            </a:r>
            <a:endParaRPr sz="5000"/>
          </a:p>
        </p:txBody>
      </p:sp>
      <p:sp>
        <p:nvSpPr>
          <p:cNvPr id="148" name="Google Shape;148;p6"/>
          <p:cNvSpPr txBox="1"/>
          <p:nvPr/>
        </p:nvSpPr>
        <p:spPr>
          <a:xfrm>
            <a:off x="838200" y="1616400"/>
            <a:ext cx="6055500" cy="52416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lang="en-US" sz="2400" u="sng">
                <a:solidFill>
                  <a:schemeClr val="dk1"/>
                </a:solidFill>
              </a:rPr>
              <a:t>Data needed and where we found it:</a:t>
            </a:r>
            <a:br>
              <a:rPr lang="en-US" sz="2400" u="sng">
                <a:solidFill>
                  <a:schemeClr val="dk1"/>
                </a:solidFill>
              </a:rPr>
            </a:br>
            <a:endParaRPr sz="2400" u="sng">
              <a:solidFill>
                <a:schemeClr val="dk1"/>
              </a:solidFill>
            </a:endParaRPr>
          </a:p>
          <a:p>
            <a:pPr indent="-374650" lvl="0" marL="457200" rtl="0" algn="l">
              <a:lnSpc>
                <a:spcPct val="90000"/>
              </a:lnSpc>
              <a:spcBef>
                <a:spcPts val="0"/>
              </a:spcBef>
              <a:spcAft>
                <a:spcPts val="0"/>
              </a:spcAft>
              <a:buClr>
                <a:schemeClr val="dk1"/>
              </a:buClr>
              <a:buSzPts val="2300"/>
              <a:buChar char="•"/>
            </a:pPr>
            <a:r>
              <a:rPr lang="en-US" sz="2300">
                <a:solidFill>
                  <a:schemeClr val="dk1"/>
                </a:solidFill>
              </a:rPr>
              <a:t>We were able to satisfactorily answer these questions from </a:t>
            </a:r>
            <a:r>
              <a:rPr lang="en-US" sz="2300">
                <a:solidFill>
                  <a:schemeClr val="dk1"/>
                </a:solidFill>
                <a:highlight>
                  <a:srgbClr val="FFFFFF"/>
                </a:highlight>
              </a:rPr>
              <a:t>animal bite incidents reported to and investigated by Louisville Metro Department of Public Health and Wellness and made available on Kaggle.com</a:t>
            </a:r>
            <a:br>
              <a:rPr lang="en-US" sz="2300">
                <a:solidFill>
                  <a:schemeClr val="dk1"/>
                </a:solidFill>
                <a:highlight>
                  <a:srgbClr val="FFFFFF"/>
                </a:highlight>
              </a:rPr>
            </a:br>
            <a:endParaRPr sz="2300">
              <a:solidFill>
                <a:schemeClr val="dk1"/>
              </a:solidFill>
              <a:highlight>
                <a:srgbClr val="FFFFFF"/>
              </a:highlight>
            </a:endParaRPr>
          </a:p>
          <a:p>
            <a:pPr indent="-374650" lvl="0" marL="457200" rtl="0" algn="l">
              <a:lnSpc>
                <a:spcPct val="110000"/>
              </a:lnSpc>
              <a:spcBef>
                <a:spcPts val="0"/>
              </a:spcBef>
              <a:spcAft>
                <a:spcPts val="0"/>
              </a:spcAft>
              <a:buClr>
                <a:schemeClr val="dk1"/>
              </a:buClr>
              <a:buSzPts val="2300"/>
              <a:buChar char="•"/>
            </a:pPr>
            <a:r>
              <a:rPr lang="en-US" sz="2300">
                <a:solidFill>
                  <a:schemeClr val="dk1"/>
                </a:solidFill>
                <a:highlight>
                  <a:srgbClr val="FFFFFF"/>
                </a:highlight>
              </a:rPr>
              <a:t>Crime report data provided by </a:t>
            </a:r>
            <a:r>
              <a:rPr lang="en-US" sz="2300">
                <a:highlight>
                  <a:srgbClr val="FFFFFF"/>
                </a:highlight>
              </a:rPr>
              <a:t>Louisville Metro Open Data</a:t>
            </a:r>
            <a:r>
              <a:rPr lang="en-US" sz="2300">
                <a:solidFill>
                  <a:srgbClr val="FFFFFF"/>
                </a:solidFill>
                <a:highlight>
                  <a:srgbClr val="FFFFFF"/>
                </a:highlight>
              </a:rPr>
              <a:t> </a:t>
            </a:r>
            <a:r>
              <a:rPr lang="en-US" sz="2300">
                <a:highlight>
                  <a:srgbClr val="FFFFFF"/>
                </a:highlight>
              </a:rPr>
              <a:t>for Louisville Metro Police Divisions</a:t>
            </a:r>
            <a:r>
              <a:rPr lang="en-US" sz="2300">
                <a:solidFill>
                  <a:srgbClr val="4D4D4D"/>
                </a:solidFill>
                <a:highlight>
                  <a:srgbClr val="FFFFFF"/>
                </a:highlight>
              </a:rPr>
              <a:t> </a:t>
            </a:r>
            <a:br>
              <a:rPr lang="en-US" sz="2300">
                <a:solidFill>
                  <a:srgbClr val="4D4D4D"/>
                </a:solidFill>
                <a:highlight>
                  <a:srgbClr val="FFFFFF"/>
                </a:highlight>
              </a:rPr>
            </a:br>
            <a:endParaRPr sz="2300">
              <a:solidFill>
                <a:schemeClr val="dk1"/>
              </a:solidFill>
              <a:highlight>
                <a:srgbClr val="FFFFFF"/>
              </a:highlight>
            </a:endParaRPr>
          </a:p>
          <a:p>
            <a:pPr indent="-374650" lvl="0" marL="457200" rtl="0" algn="l">
              <a:lnSpc>
                <a:spcPct val="90000"/>
              </a:lnSpc>
              <a:spcBef>
                <a:spcPts val="0"/>
              </a:spcBef>
              <a:spcAft>
                <a:spcPts val="0"/>
              </a:spcAft>
              <a:buClr>
                <a:schemeClr val="dk1"/>
              </a:buClr>
              <a:buSzPts val="2300"/>
              <a:buChar char="•"/>
            </a:pPr>
            <a:r>
              <a:rPr lang="en-US" sz="2300">
                <a:solidFill>
                  <a:schemeClr val="dk1"/>
                </a:solidFill>
              </a:rPr>
              <a:t>Louisville, Kentucky weather provided by OpenWeather.com</a:t>
            </a:r>
            <a:endParaRPr sz="2300">
              <a:solidFill>
                <a:schemeClr val="dk1"/>
              </a:solidFill>
            </a:endParaRPr>
          </a:p>
          <a:p>
            <a:pPr indent="0" lvl="0" marL="457200" marR="0" rtl="0" algn="l">
              <a:lnSpc>
                <a:spcPct val="90000"/>
              </a:lnSpc>
              <a:spcBef>
                <a:spcPts val="0"/>
              </a:spcBef>
              <a:spcAft>
                <a:spcPts val="0"/>
              </a:spcAft>
              <a:buNone/>
            </a:pPr>
            <a:r>
              <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2" name="Shape 152"/>
        <p:cNvGrpSpPr/>
        <p:nvPr/>
      </p:nvGrpSpPr>
      <p:grpSpPr>
        <a:xfrm>
          <a:off x="0" y="0"/>
          <a:ext cx="0" cy="0"/>
          <a:chOff x="0" y="0"/>
          <a:chExt cx="0" cy="0"/>
        </a:xfrm>
      </p:grpSpPr>
      <p:pic>
        <p:nvPicPr>
          <p:cNvPr id="153" name="Google Shape;153;p7"/>
          <p:cNvPicPr preferRelativeResize="0"/>
          <p:nvPr/>
        </p:nvPicPr>
        <p:blipFill rotWithShape="1">
          <a:blip r:embed="rId3">
            <a:alphaModFix/>
          </a:blip>
          <a:srcRect b="20910" l="0" r="9091" t="2193"/>
          <a:stretch/>
        </p:blipFill>
        <p:spPr>
          <a:xfrm>
            <a:off x="20" y="10"/>
            <a:ext cx="12191980" cy="6857990"/>
          </a:xfrm>
          <a:prstGeom prst="rect">
            <a:avLst/>
          </a:prstGeom>
          <a:noFill/>
          <a:ln>
            <a:noFill/>
          </a:ln>
        </p:spPr>
      </p:pic>
      <p:sp>
        <p:nvSpPr>
          <p:cNvPr id="154" name="Google Shape;154;p7"/>
          <p:cNvSpPr/>
          <p:nvPr/>
        </p:nvSpPr>
        <p:spPr>
          <a:xfrm>
            <a:off x="0" y="0"/>
            <a:ext cx="12196803"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55" name="Google Shape;155;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a:t>Data Cleanup &amp; Exploration</a:t>
            </a:r>
            <a:endParaRPr/>
          </a:p>
        </p:txBody>
      </p:sp>
      <p:grpSp>
        <p:nvGrpSpPr>
          <p:cNvPr id="156" name="Google Shape;156;p7"/>
          <p:cNvGrpSpPr/>
          <p:nvPr/>
        </p:nvGrpSpPr>
        <p:grpSpPr>
          <a:xfrm>
            <a:off x="838200" y="1827750"/>
            <a:ext cx="10515600" cy="4165111"/>
            <a:chOff x="0" y="2124"/>
            <a:chExt cx="10515600" cy="2786400"/>
          </a:xfrm>
        </p:grpSpPr>
        <p:cxnSp>
          <p:nvCxnSpPr>
            <p:cNvPr id="157" name="Google Shape;157;p7"/>
            <p:cNvCxnSpPr/>
            <p:nvPr/>
          </p:nvCxnSpPr>
          <p:spPr>
            <a:xfrm>
              <a:off x="0" y="2124"/>
              <a:ext cx="10515600" cy="0"/>
            </a:xfrm>
            <a:prstGeom prst="straightConnector1">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cxnSp>
        <p:sp>
          <p:nvSpPr>
            <p:cNvPr id="158" name="Google Shape;158;p7"/>
            <p:cNvSpPr/>
            <p:nvPr/>
          </p:nvSpPr>
          <p:spPr>
            <a:xfrm>
              <a:off x="0" y="2124"/>
              <a:ext cx="10515600" cy="144902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txBox="1"/>
            <p:nvPr/>
          </p:nvSpPr>
          <p:spPr>
            <a:xfrm>
              <a:off x="0" y="2124"/>
              <a:ext cx="10515600" cy="27864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Describe the exploration and cleanup process:</a:t>
              </a:r>
              <a:endParaRPr b="0" i="0" sz="4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The initial thought process was to look at the available information from each dataset we were working with and determine ways to compare them within the same time period.</a:t>
              </a:r>
              <a:endParaRPr sz="2500">
                <a:solidFill>
                  <a:schemeClr val="dk1"/>
                </a:solidFill>
                <a:latin typeface="Calibri"/>
                <a:ea typeface="Calibri"/>
                <a:cs typeface="Calibri"/>
                <a:sym typeface="Calibri"/>
              </a:endParaRPr>
            </a:p>
            <a:p>
              <a:pPr indent="-387350" lvl="0" marL="457200" marR="0" rtl="0" algn="l">
                <a:lnSpc>
                  <a:spcPct val="115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We used all the methods mentioned in class as well as importing the large datasets such as </a:t>
              </a:r>
              <a:r>
                <a:rPr lang="en-US" sz="2500">
                  <a:solidFill>
                    <a:schemeClr val="dk1"/>
                  </a:solidFill>
                  <a:latin typeface="Calibri"/>
                  <a:ea typeface="Calibri"/>
                  <a:cs typeface="Calibri"/>
                  <a:sym typeface="Calibri"/>
                </a:rPr>
                <a:t>csv</a:t>
              </a:r>
              <a:r>
                <a:rPr lang="en-US" sz="2500">
                  <a:solidFill>
                    <a:schemeClr val="dk1"/>
                  </a:solidFill>
                  <a:latin typeface="Calibri"/>
                  <a:ea typeface="Calibri"/>
                  <a:cs typeface="Calibri"/>
                  <a:sym typeface="Calibri"/>
                </a:rPr>
                <a:t> and Google API for gmaps. </a:t>
              </a:r>
              <a:endParaRPr sz="2500">
                <a:solidFill>
                  <a:schemeClr val="dk1"/>
                </a:solidFill>
                <a:latin typeface="Calibri"/>
                <a:ea typeface="Calibri"/>
                <a:cs typeface="Calibri"/>
                <a:sym typeface="Calibri"/>
              </a:endParaRPr>
            </a:p>
            <a:p>
              <a:pPr indent="0" lvl="0" marL="457200" marR="0" rtl="0" algn="l">
                <a:lnSpc>
                  <a:spcPct val="115000"/>
                </a:lnSpc>
                <a:spcBef>
                  <a:spcPts val="0"/>
                </a:spcBef>
                <a:spcAft>
                  <a:spcPts val="0"/>
                </a:spcAft>
                <a:buNone/>
              </a:pPr>
              <a:r>
                <a:t/>
              </a:r>
              <a:endParaRPr sz="2500">
                <a:solidFill>
                  <a:schemeClr val="dk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g89fcbe1fc1_0_22"/>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g89fcbe1fc1_0_22"/>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66" name="Google Shape;166;g89fcbe1fc1_0_22"/>
          <p:cNvPicPr preferRelativeResize="0"/>
          <p:nvPr/>
        </p:nvPicPr>
        <p:blipFill rotWithShape="1">
          <a:blip r:embed="rId3">
            <a:alphaModFix/>
          </a:blip>
          <a:srcRect b="20915" l="0" r="9090" t="2191"/>
          <a:stretch/>
        </p:blipFill>
        <p:spPr>
          <a:xfrm>
            <a:off x="20" y="10"/>
            <a:ext cx="12191980" cy="6857991"/>
          </a:xfrm>
          <a:prstGeom prst="rect">
            <a:avLst/>
          </a:prstGeom>
          <a:noFill/>
          <a:ln>
            <a:noFill/>
          </a:ln>
        </p:spPr>
      </p:pic>
      <p:sp>
        <p:nvSpPr>
          <p:cNvPr id="167" name="Google Shape;167;g89fcbe1fc1_0_22"/>
          <p:cNvSpPr/>
          <p:nvPr/>
        </p:nvSpPr>
        <p:spPr>
          <a:xfrm>
            <a:off x="0" y="0"/>
            <a:ext cx="12196800"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68" name="Google Shape;168;g89fcbe1fc1_0_2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t>Data Cleanup &amp; Exploration</a:t>
            </a:r>
            <a:endParaRPr/>
          </a:p>
        </p:txBody>
      </p:sp>
      <p:grpSp>
        <p:nvGrpSpPr>
          <p:cNvPr id="169" name="Google Shape;169;g89fcbe1fc1_0_22"/>
          <p:cNvGrpSpPr/>
          <p:nvPr/>
        </p:nvGrpSpPr>
        <p:grpSpPr>
          <a:xfrm>
            <a:off x="838200" y="1812275"/>
            <a:ext cx="10518000" cy="4835529"/>
            <a:chOff x="0" y="-8229"/>
            <a:chExt cx="10518000" cy="3234900"/>
          </a:xfrm>
        </p:grpSpPr>
        <p:cxnSp>
          <p:nvCxnSpPr>
            <p:cNvPr id="170" name="Google Shape;170;g89fcbe1fc1_0_22"/>
            <p:cNvCxnSpPr/>
            <p:nvPr/>
          </p:nvCxnSpPr>
          <p:spPr>
            <a:xfrm>
              <a:off x="0" y="2124"/>
              <a:ext cx="105156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p:spPr>
        </p:cxnSp>
        <p:sp>
          <p:nvSpPr>
            <p:cNvPr id="171" name="Google Shape;171;g89fcbe1fc1_0_22"/>
            <p:cNvSpPr txBox="1"/>
            <p:nvPr/>
          </p:nvSpPr>
          <p:spPr>
            <a:xfrm>
              <a:off x="2400" y="-8229"/>
              <a:ext cx="10515600" cy="32349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Discuss insights you had while exploring the data that you didn't anticipate:</a:t>
              </a:r>
              <a:endParaRPr b="0" i="0" sz="40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Cost for obtaining historical weather data was not anticipated and we decided to go with weather for the city in general over time, as opposed for each zip code</a:t>
              </a:r>
              <a:r>
                <a:rPr b="0" i="0" lang="en-US" sz="2500" u="none" cap="none" strike="noStrike">
                  <a:solidFill>
                    <a:schemeClr val="dk1"/>
                  </a:solidFill>
                  <a:latin typeface="Calibri"/>
                  <a:ea typeface="Calibri"/>
                  <a:cs typeface="Calibri"/>
                  <a:sym typeface="Calibri"/>
                </a:rPr>
                <a:t> </a:t>
              </a:r>
              <a:endParaRPr b="0" i="0" sz="2500" u="none" cap="none" strike="noStrike">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Data from the animal bites incidents report was not of same quality over time; for example, the report included data going back to 1985; however tit wasn’t until about 2010 thru 2018 that quality improved.  We decided to narrow our research to the years with the most available information 2013-2017.</a:t>
              </a:r>
              <a:endParaRPr sz="2500">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177" name="Google Shape;177;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178" name="Google Shape;178;p8"/>
          <p:cNvPicPr preferRelativeResize="0"/>
          <p:nvPr/>
        </p:nvPicPr>
        <p:blipFill rotWithShape="1">
          <a:blip r:embed="rId3">
            <a:alphaModFix/>
          </a:blip>
          <a:srcRect b="20910" l="0" r="9091" t="2193"/>
          <a:stretch/>
        </p:blipFill>
        <p:spPr>
          <a:xfrm>
            <a:off x="152420" y="152410"/>
            <a:ext cx="12191980" cy="6857990"/>
          </a:xfrm>
          <a:prstGeom prst="rect">
            <a:avLst/>
          </a:prstGeom>
          <a:noFill/>
          <a:ln>
            <a:noFill/>
          </a:ln>
        </p:spPr>
      </p:pic>
      <p:sp>
        <p:nvSpPr>
          <p:cNvPr id="179" name="Google Shape;179;p8"/>
          <p:cNvSpPr/>
          <p:nvPr/>
        </p:nvSpPr>
        <p:spPr>
          <a:xfrm>
            <a:off x="152400" y="152400"/>
            <a:ext cx="12196803" cy="6858000"/>
          </a:xfrm>
          <a:prstGeom prst="rect">
            <a:avLst/>
          </a:prstGeom>
          <a:gradFill>
            <a:gsLst>
              <a:gs pos="0">
                <a:srgbClr val="E7E6E6">
                  <a:alpha val="83921"/>
                </a:srgbClr>
              </a:gs>
              <a:gs pos="28000">
                <a:srgbClr val="E7E6E6">
                  <a:alpha val="83921"/>
                </a:srgbClr>
              </a:gs>
              <a:gs pos="74000">
                <a:schemeClr val="lt1"/>
              </a:gs>
              <a:gs pos="100000">
                <a:schemeClr val="lt1"/>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80" name="Google Shape;180;p8"/>
          <p:cNvSpPr txBox="1"/>
          <p:nvPr/>
        </p:nvSpPr>
        <p:spPr>
          <a:xfrm>
            <a:off x="990600" y="517525"/>
            <a:ext cx="10515600" cy="1325563"/>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4400"/>
              <a:buFont typeface="Calibri"/>
              <a:buNone/>
            </a:pPr>
            <a:r>
              <a:rPr b="0" i="0" lang="en-US" sz="4400" u="none" cap="none" strike="noStrike">
                <a:solidFill>
                  <a:schemeClr val="dk1"/>
                </a:solidFill>
                <a:latin typeface="Calibri"/>
                <a:ea typeface="Calibri"/>
                <a:cs typeface="Calibri"/>
                <a:sym typeface="Calibri"/>
              </a:rPr>
              <a:t>Data Cleanup &amp; Exploration</a:t>
            </a:r>
            <a:endParaRPr/>
          </a:p>
        </p:txBody>
      </p:sp>
      <p:grpSp>
        <p:nvGrpSpPr>
          <p:cNvPr id="181" name="Google Shape;181;p8"/>
          <p:cNvGrpSpPr/>
          <p:nvPr/>
        </p:nvGrpSpPr>
        <p:grpSpPr>
          <a:xfrm>
            <a:off x="990600" y="1966025"/>
            <a:ext cx="10546825" cy="4351200"/>
            <a:chOff x="0" y="-12000"/>
            <a:chExt cx="10546825" cy="4351200"/>
          </a:xfrm>
        </p:grpSpPr>
        <p:cxnSp>
          <p:nvCxnSpPr>
            <p:cNvPr id="182" name="Google Shape;182;p8"/>
            <p:cNvCxnSpPr/>
            <p:nvPr/>
          </p:nvCxnSpPr>
          <p:spPr>
            <a:xfrm>
              <a:off x="0" y="2124"/>
              <a:ext cx="10515600" cy="0"/>
            </a:xfrm>
            <a:prstGeom prst="straightConnector1">
              <a:avLst/>
            </a:prstGeom>
            <a:gradFill>
              <a:gsLst>
                <a:gs pos="0">
                  <a:srgbClr val="F08B54"/>
                </a:gs>
                <a:gs pos="50000">
                  <a:srgbClr val="F67A26"/>
                </a:gs>
                <a:gs pos="100000">
                  <a:srgbClr val="E36A18"/>
                </a:gs>
              </a:gsLst>
              <a:lin ang="5400012" scaled="0"/>
            </a:gradFill>
            <a:ln cap="flat" cmpd="sng" w="9525">
              <a:solidFill>
                <a:schemeClr val="accent2"/>
              </a:solidFill>
              <a:prstDash val="solid"/>
              <a:miter lim="800000"/>
              <a:headEnd len="sm" w="sm" type="none"/>
              <a:tailEnd len="sm" w="sm" type="none"/>
            </a:ln>
          </p:spPr>
        </p:cxnSp>
        <p:sp>
          <p:nvSpPr>
            <p:cNvPr id="183" name="Google Shape;183;p8"/>
            <p:cNvSpPr txBox="1"/>
            <p:nvPr/>
          </p:nvSpPr>
          <p:spPr>
            <a:xfrm>
              <a:off x="31225" y="-12000"/>
              <a:ext cx="10515600" cy="4351200"/>
            </a:xfrm>
            <a:prstGeom prst="rect">
              <a:avLst/>
            </a:prstGeom>
            <a:noFill/>
            <a:ln>
              <a:noFill/>
            </a:ln>
          </p:spPr>
          <p:txBody>
            <a:bodyPr anchorCtr="0" anchor="t" bIns="152400" lIns="152400" spcFirstLastPara="1" rIns="152400" wrap="square" tIns="152400">
              <a:noAutofit/>
            </a:bodyPr>
            <a:lstStyle/>
            <a:p>
              <a:pPr indent="0" lvl="0" marL="0" marR="0" rtl="0" algn="l">
                <a:lnSpc>
                  <a:spcPct val="90000"/>
                </a:lnSpc>
                <a:spcBef>
                  <a:spcPts val="0"/>
                </a:spcBef>
                <a:spcAft>
                  <a:spcPts val="0"/>
                </a:spcAft>
                <a:buClr>
                  <a:schemeClr val="dk1"/>
                </a:buClr>
                <a:buSzPts val="4000"/>
                <a:buFont typeface="Calibri"/>
                <a:buNone/>
              </a:pPr>
              <a:r>
                <a:rPr b="0" i="0" lang="en-US" sz="4000" u="none" cap="none" strike="noStrike">
                  <a:solidFill>
                    <a:schemeClr val="dk1"/>
                  </a:solidFill>
                  <a:latin typeface="Calibri"/>
                  <a:ea typeface="Calibri"/>
                  <a:cs typeface="Calibri"/>
                  <a:sym typeface="Calibri"/>
                </a:rPr>
                <a:t>Discuss any problems that arose after exploring the data, and how you resolved them</a:t>
              </a:r>
              <a:r>
                <a:rPr lang="en-US" sz="4000">
                  <a:solidFill>
                    <a:schemeClr val="dk1"/>
                  </a:solidFill>
                  <a:latin typeface="Calibri"/>
                  <a:ea typeface="Calibri"/>
                  <a:cs typeface="Calibri"/>
                  <a:sym typeface="Calibri"/>
                </a:rPr>
                <a:t>:</a:t>
              </a:r>
              <a:endParaRPr sz="4000">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chemeClr val="dk1"/>
                </a:buClr>
                <a:buSzPts val="4000"/>
                <a:buFont typeface="Calibri"/>
                <a:buNone/>
              </a:pPr>
              <a:r>
                <a:t/>
              </a:r>
              <a:endParaRPr sz="4000">
                <a:solidFill>
                  <a:schemeClr val="dk1"/>
                </a:solidFill>
                <a:latin typeface="Calibri"/>
                <a:ea typeface="Calibri"/>
                <a:cs typeface="Calibri"/>
                <a:sym typeface="Calibri"/>
              </a:endParaRPr>
            </a:p>
            <a:p>
              <a:pPr indent="-387350" lvl="0" marL="4572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Some of the problems we encountered after exploring the data were:</a:t>
              </a:r>
              <a:endParaRPr sz="2500">
                <a:solidFill>
                  <a:schemeClr val="dk1"/>
                </a:solidFill>
                <a:latin typeface="Calibri"/>
                <a:ea typeface="Calibri"/>
                <a:cs typeface="Calibri"/>
                <a:sym typeface="Calibri"/>
              </a:endParaRPr>
            </a:p>
            <a:p>
              <a:pPr indent="-387350" lvl="1" marL="13716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extremely large amount of data</a:t>
              </a:r>
              <a:endParaRPr sz="2500">
                <a:solidFill>
                  <a:schemeClr val="dk1"/>
                </a:solidFill>
                <a:latin typeface="Calibri"/>
                <a:ea typeface="Calibri"/>
                <a:cs typeface="Calibri"/>
                <a:sym typeface="Calibri"/>
              </a:endParaRPr>
            </a:p>
            <a:p>
              <a:pPr indent="-387350" lvl="1" marL="13716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float, string, integer errors</a:t>
              </a:r>
              <a:endParaRPr sz="2500">
                <a:solidFill>
                  <a:schemeClr val="dk1"/>
                </a:solidFill>
                <a:latin typeface="Calibri"/>
                <a:ea typeface="Calibri"/>
                <a:cs typeface="Calibri"/>
                <a:sym typeface="Calibri"/>
              </a:endParaRPr>
            </a:p>
            <a:p>
              <a:pPr indent="-387350" lvl="1" marL="13716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extracting dates</a:t>
              </a:r>
              <a:endParaRPr sz="2500">
                <a:solidFill>
                  <a:schemeClr val="dk1"/>
                </a:solidFill>
                <a:latin typeface="Calibri"/>
                <a:ea typeface="Calibri"/>
                <a:cs typeface="Calibri"/>
                <a:sym typeface="Calibri"/>
              </a:endParaRPr>
            </a:p>
            <a:p>
              <a:pPr indent="-387350" lvl="1" marL="13716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finding the right weather API to use (cost efficient)</a:t>
              </a:r>
              <a:endParaRPr sz="2500">
                <a:solidFill>
                  <a:schemeClr val="dk1"/>
                </a:solidFill>
                <a:latin typeface="Calibri"/>
                <a:ea typeface="Calibri"/>
                <a:cs typeface="Calibri"/>
                <a:sym typeface="Calibri"/>
              </a:endParaRPr>
            </a:p>
            <a:p>
              <a:pPr indent="-387350" lvl="1" marL="1371600" marR="0" rtl="0" algn="l">
                <a:lnSpc>
                  <a:spcPct val="90000"/>
                </a:lnSpc>
                <a:spcBef>
                  <a:spcPts val="0"/>
                </a:spcBef>
                <a:spcAft>
                  <a:spcPts val="0"/>
                </a:spcAft>
                <a:buClr>
                  <a:schemeClr val="dk1"/>
                </a:buClr>
                <a:buSzPts val="2500"/>
                <a:buFont typeface="Calibri"/>
                <a:buChar char="○"/>
              </a:pPr>
              <a:r>
                <a:rPr lang="en-US" sz="2500">
                  <a:solidFill>
                    <a:schemeClr val="dk1"/>
                  </a:solidFill>
                  <a:latin typeface="Calibri"/>
                  <a:ea typeface="Calibri"/>
                  <a:cs typeface="Calibri"/>
                  <a:sym typeface="Calibri"/>
                </a:rPr>
                <a:t>none of the data contained coordinates - this was crucial for Gmaps</a:t>
              </a:r>
              <a:endParaRPr sz="2500">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2020-06-23T23:53:14Z</dcterms:created>
  <dc:creator>Helen Martinez</dc:creator>
</cp:coreProperties>
</file>